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90" r:id="rId3"/>
  </p:sldMasterIdLst>
  <p:notesMasterIdLst>
    <p:notesMasterId r:id="rId5"/>
  </p:notesMasterIdLst>
  <p:sldIdLst>
    <p:sldId id="292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3" r:id="rId38"/>
  </p:sldIdLst>
  <p:sldSz cx="24386540" cy="13716000"/>
  <p:notesSz cx="13716000" cy="24386540"/>
  <p:embeddedFontLst>
    <p:embeddedFont>
      <p:font typeface="MeronaIsland-Regular" pitchFamily="34" charset="0"/>
      <p:regular r:id="rId43"/>
    </p:embeddedFont>
    <p:embeddedFont>
      <p:font typeface="MeronaIsland-Regular" pitchFamily="34" charset="-122"/>
      <p:regular r:id="rId44"/>
    </p:embeddedFont>
    <p:embeddedFont>
      <p:font typeface="MeronaIsland-Regular" pitchFamily="34" charset="-120"/>
      <p:regular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  <p:embeddedFont>
      <p:font typeface="微软雅黑" panose="020B0503020204020204" charset="-122"/>
      <p:regular r:id="rId50"/>
    </p:embeddedFont>
    <p:embeddedFont>
      <p:font typeface="等线" panose="02010600030101010101" charset="-122"/>
      <p:regular r:id="rId5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qi" initials="jhqi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007" y="1517904"/>
            <a:ext cx="18838602" cy="80832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8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r>
              <a:rPr lang="zh-CN" altLang="en-US" dirty="0" smtClean="0"/>
              <a:t>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007" y="9601200"/>
            <a:ext cx="18838602" cy="10456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95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2772403" y="10835950"/>
            <a:ext cx="4515398" cy="571648"/>
            <a:chOff x="8729725" y="4570716"/>
            <a:chExt cx="2830513" cy="477838"/>
          </a:xfrm>
          <a:solidFill>
            <a:schemeClr val="bg2">
              <a:lumMod val="60000"/>
              <a:lumOff val="40000"/>
              <a:alpha val="5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9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0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1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9952" y="1517904"/>
            <a:ext cx="19262657" cy="23124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08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99952" y="4084320"/>
            <a:ext cx="19262657" cy="89001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938530" indent="-671830">
              <a:buFont typeface="Wingdings" panose="05000000000000000000" pitchFamily="2" charset="2"/>
              <a:buChar char="n"/>
              <a:defRPr sz="5400">
                <a:solidFill>
                  <a:schemeClr val="tx2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95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16" y="1897812"/>
            <a:ext cx="20658578" cy="1082454"/>
          </a:xfrm>
          <a:prstGeom prst="rect">
            <a:avLst/>
          </a:prstGeom>
        </p:spPr>
        <p:txBody>
          <a:bodyPr anchor="t"/>
          <a:lstStyle>
            <a:lvl1pPr>
              <a:defRPr lang="en-US" sz="72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2216" y="3382654"/>
            <a:ext cx="20658578" cy="8977628"/>
          </a:xfrm>
          <a:prstGeom prst="rect">
            <a:avLst/>
          </a:prstGeom>
        </p:spPr>
        <p:txBody>
          <a:bodyPr>
            <a:normAutofit/>
          </a:bodyPr>
          <a:lstStyle>
            <a:lvl1pPr marL="405130" indent="-405130">
              <a:lnSpc>
                <a:spcPct val="120000"/>
              </a:lnSpc>
              <a:buFont typeface="微软雅黑" panose="020B0503020204020204" charset="-122"/>
              <a:buChar char="▪"/>
              <a:defRPr sz="5400"/>
            </a:lvl1pPr>
            <a:lvl2pPr marL="811530" indent="-400050">
              <a:lnSpc>
                <a:spcPct val="120000"/>
              </a:lnSpc>
              <a:buFont typeface="微软雅黑" panose="020B0503020204020204" charset="-122"/>
              <a:buChar char="▫"/>
              <a:defRPr sz="4800"/>
            </a:lvl2pPr>
            <a:lvl3pPr marL="1207770" indent="-386080">
              <a:lnSpc>
                <a:spcPct val="120000"/>
              </a:lnSpc>
              <a:buFont typeface="微软雅黑" panose="020B0503020204020204" charset="-122"/>
              <a:buChar char="◦"/>
              <a:defRPr sz="4200"/>
            </a:lvl3pPr>
            <a:lvl4pPr marL="1611630" indent="-378460">
              <a:lnSpc>
                <a:spcPct val="120000"/>
              </a:lnSpc>
              <a:buFont typeface="微软雅黑" panose="020B0503020204020204" charset="-122"/>
              <a:buChar char="◦"/>
              <a:defRPr sz="4200"/>
            </a:lvl4pPr>
            <a:lvl5pPr marL="2019300" indent="-373380">
              <a:lnSpc>
                <a:spcPct val="120000"/>
              </a:lnSpc>
              <a:buFont typeface="微软雅黑" panose="020B0503020204020204" charset="-122"/>
              <a:buChar char="◦"/>
              <a:defRPr sz="42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" y="1006308"/>
            <a:ext cx="414112" cy="197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2099" y="1006308"/>
            <a:ext cx="20657149" cy="8096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2216" y="3382654"/>
            <a:ext cx="20658578" cy="8977628"/>
          </a:xfrm>
          <a:prstGeom prst="rect">
            <a:avLst/>
          </a:prstGeom>
        </p:spPr>
        <p:txBody>
          <a:bodyPr>
            <a:normAutofit/>
          </a:bodyPr>
          <a:lstStyle>
            <a:lvl1pPr marL="405130" indent="-405130">
              <a:lnSpc>
                <a:spcPct val="120000"/>
              </a:lnSpc>
              <a:buFont typeface="微软雅黑" panose="020B0503020204020204" charset="-122"/>
              <a:buChar char="▪"/>
              <a:defRPr sz="5400"/>
            </a:lvl1pPr>
            <a:lvl2pPr marL="811530" indent="-400050">
              <a:lnSpc>
                <a:spcPct val="120000"/>
              </a:lnSpc>
              <a:buFont typeface="微软雅黑" panose="020B0503020204020204" charset="-122"/>
              <a:buChar char="▫"/>
              <a:defRPr sz="4800"/>
            </a:lvl2pPr>
            <a:lvl3pPr marL="1207770" indent="-386080">
              <a:lnSpc>
                <a:spcPct val="120000"/>
              </a:lnSpc>
              <a:buFont typeface="微软雅黑" panose="020B0503020204020204" charset="-122"/>
              <a:buChar char="◦"/>
              <a:defRPr sz="4200"/>
            </a:lvl3pPr>
            <a:lvl4pPr marL="1611630" indent="-378460">
              <a:lnSpc>
                <a:spcPct val="120000"/>
              </a:lnSpc>
              <a:buFont typeface="微软雅黑" panose="020B0503020204020204" charset="-122"/>
              <a:buChar char="◦"/>
              <a:defRPr sz="4200"/>
            </a:lvl4pPr>
            <a:lvl5pPr marL="2019300" indent="-373380">
              <a:lnSpc>
                <a:spcPct val="120000"/>
              </a:lnSpc>
              <a:buFont typeface="微软雅黑" panose="020B0503020204020204" charset="-122"/>
              <a:buChar char="◦"/>
              <a:defRPr sz="42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3" y="1006308"/>
            <a:ext cx="414112" cy="197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2216" y="1897812"/>
            <a:ext cx="20658578" cy="1082454"/>
          </a:xfrm>
          <a:prstGeom prst="rect">
            <a:avLst/>
          </a:prstGeom>
        </p:spPr>
        <p:txBody>
          <a:bodyPr anchor="t"/>
          <a:lstStyle>
            <a:lvl1pPr>
              <a:defRPr lang="en-US" sz="72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013" y="3456000"/>
            <a:ext cx="26139197" cy="75898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4" y="0"/>
            <a:ext cx="24380193" cy="345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600"/>
          </a:p>
        </p:txBody>
      </p:sp>
      <p:sp>
        <p:nvSpPr>
          <p:cNvPr id="9" name="矩形 8"/>
          <p:cNvSpPr/>
          <p:nvPr/>
        </p:nvSpPr>
        <p:spPr>
          <a:xfrm>
            <a:off x="6347" y="10260000"/>
            <a:ext cx="24380193" cy="345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6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3924" y="5882036"/>
            <a:ext cx="21998691" cy="1814362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CN" sz="12000" b="1"/>
            </a:lvl1pPr>
          </a:lstStyle>
          <a:p>
            <a:r>
              <a:rPr lang="zh-CN" altLang="en-US" dirty="0" smtClean="0"/>
              <a:t>标测试题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3924" y="4210126"/>
            <a:ext cx="21998691" cy="14977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latinLnBrk="0">
              <a:spcBef>
                <a:spcPct val="1000"/>
              </a:spcBef>
              <a:buNone/>
              <a:defRPr lang="zh-CN" sz="5600" cap="all" baseline="0"/>
            </a:lvl1pPr>
            <a:lvl2pPr marL="914400" indent="0" algn="ctr" latinLnBrk="0">
              <a:buNone/>
              <a:defRPr lang="zh-CN" sz="5600"/>
            </a:lvl2pPr>
            <a:lvl3pPr marL="1828800" indent="0" algn="ctr" latinLnBrk="0">
              <a:buNone/>
              <a:defRPr lang="zh-CN" sz="4800"/>
            </a:lvl3pPr>
            <a:lvl4pPr marL="2743200" indent="0" algn="ctr" latinLnBrk="0">
              <a:buNone/>
              <a:defRPr lang="zh-CN" sz="4000"/>
            </a:lvl4pPr>
            <a:lvl5pPr marL="3657600" indent="0" algn="ctr" latinLnBrk="0">
              <a:buNone/>
              <a:defRPr lang="zh-CN" sz="4000"/>
            </a:lvl5pPr>
            <a:lvl6pPr marL="4572000" indent="0" algn="ctr" latinLnBrk="0">
              <a:buNone/>
              <a:defRPr lang="zh-CN" sz="4000"/>
            </a:lvl6pPr>
            <a:lvl7pPr marL="5486400" indent="0" algn="ctr" latinLnBrk="0">
              <a:buNone/>
              <a:defRPr lang="zh-CN" sz="4000"/>
            </a:lvl7pPr>
            <a:lvl8pPr marL="6400800" indent="0" algn="ctr" latinLnBrk="0">
              <a:buNone/>
              <a:defRPr lang="zh-CN" sz="4000"/>
            </a:lvl8pPr>
            <a:lvl9pPr marL="7315200" indent="0" algn="ctr" latinLnBrk="0">
              <a:buNone/>
              <a:defRPr lang="zh-CN" sz="4000"/>
            </a:lvl9pPr>
          </a:lstStyle>
          <a:p>
            <a:r>
              <a:rPr lang="zh-CN" altLang="en-US" dirty="0" smtClean="0"/>
              <a:t>副标题</a:t>
            </a:r>
            <a:endParaRPr lang="zh-CN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80251" y="9018138"/>
            <a:ext cx="7426039" cy="5397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0" algn="ctr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报告人  职务</a:t>
            </a:r>
            <a:endParaRPr lang="zh-CN" altLang="en-US" dirty="0"/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9822781" y="7943838"/>
            <a:ext cx="4740980" cy="800272"/>
            <a:chOff x="8729725" y="4570716"/>
            <a:chExt cx="2830513" cy="477838"/>
          </a:xfrm>
          <a:solidFill>
            <a:schemeClr val="tx1">
              <a:alpha val="50000"/>
            </a:schemeClr>
          </a:solidFill>
        </p:grpSpPr>
        <p:sp>
          <p:nvSpPr>
            <p:cNvPr id="13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4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5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6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7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8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9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0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1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2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3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4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5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6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7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8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9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0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1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907" y="267918"/>
            <a:ext cx="26139197" cy="758988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583" y="6962598"/>
            <a:ext cx="26139197" cy="75898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4" y="0"/>
            <a:ext cx="24380193" cy="1253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600"/>
          </a:p>
        </p:txBody>
      </p:sp>
      <p:sp>
        <p:nvSpPr>
          <p:cNvPr id="9" name="矩形 8"/>
          <p:cNvSpPr/>
          <p:nvPr/>
        </p:nvSpPr>
        <p:spPr>
          <a:xfrm>
            <a:off x="6347" y="12937064"/>
            <a:ext cx="24380193" cy="7789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6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3922" y="2499270"/>
            <a:ext cx="4891267" cy="9404544"/>
          </a:xfrm>
          <a:prstGeom prst="rect">
            <a:avLst/>
          </a:prstGeom>
        </p:spPr>
        <p:txBody>
          <a:bodyPr anchor="t"/>
          <a:lstStyle>
            <a:lvl1pPr algn="r" latinLnBrk="0">
              <a:defRPr lang="zh-CN" sz="108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473866" y="2499272"/>
            <a:ext cx="15658417" cy="940454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7200"/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50672"/>
            <a:ext cx="24386540" cy="12214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97347" y="1594104"/>
            <a:ext cx="17991848" cy="47183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CN" sz="10800" b="1"/>
            </a:lvl1pPr>
          </a:lstStyle>
          <a:p>
            <a:r>
              <a:rPr lang="zh-CN" altLang="en-US" dirty="0" smtClean="0"/>
              <a:t>小节标题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197347" y="6477000"/>
            <a:ext cx="17991848" cy="1682496"/>
          </a:xfrm>
          <a:prstGeom prst="rect">
            <a:avLst/>
          </a:prstGeom>
        </p:spPr>
        <p:txBody>
          <a:bodyPr anchor="t"/>
          <a:lstStyle>
            <a:lvl1pPr marL="0" indent="0" algn="l" latinLnBrk="0">
              <a:spcBef>
                <a:spcPct val="1000"/>
              </a:spcBef>
              <a:buNone/>
              <a:defRPr lang="zh-CN" sz="56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 latinLnBrk="0">
              <a:buNone/>
              <a:defRPr lang="zh-CN"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latinLnBrk="0">
              <a:buNone/>
              <a:defRPr lang="zh-CN"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latinLnBrk="0">
              <a:buNone/>
              <a:defRPr lang="zh-CN"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latinLnBrk="0">
              <a:buNone/>
              <a:defRPr lang="zh-CN"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latinLnBrk="0">
              <a:buNone/>
              <a:defRPr lang="zh-CN"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latinLnBrk="0">
              <a:buNone/>
              <a:defRPr lang="zh-CN"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latinLnBrk="0">
              <a:buNone/>
              <a:defRPr lang="zh-CN"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latinLnBrk="0">
              <a:buNone/>
              <a:defRPr lang="zh-CN"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副标题</a:t>
            </a:r>
            <a:endParaRPr lang="zh-CN" altLang="en-US" dirty="0" smtClean="0"/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21311750" y="13106404"/>
            <a:ext cx="2790593" cy="471046"/>
            <a:chOff x="8729725" y="4570716"/>
            <a:chExt cx="2830513" cy="477838"/>
          </a:xfrm>
          <a:solidFill>
            <a:schemeClr val="tx1">
              <a:alpha val="7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39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0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1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7146" y="934720"/>
            <a:ext cx="21592249" cy="17962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7146" y="3253338"/>
            <a:ext cx="21592249" cy="8805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97148" y="3253338"/>
            <a:ext cx="10176298" cy="879845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4000"/>
            </a:lvl1pPr>
            <a:lvl2pPr latinLnBrk="0">
              <a:defRPr lang="zh-CN" sz="3600"/>
            </a:lvl2pPr>
            <a:lvl3pPr latinLnBrk="0">
              <a:defRPr lang="zh-CN" sz="3200"/>
            </a:lvl3pPr>
            <a:lvl4pPr latinLnBrk="0">
              <a:defRPr lang="zh-CN" sz="2800"/>
            </a:lvl4pPr>
            <a:lvl5pPr latinLnBrk="0">
              <a:defRPr lang="zh-CN" sz="2800"/>
            </a:lvl5pPr>
            <a:lvl6pPr latinLnBrk="0">
              <a:defRPr lang="zh-CN" sz="2800"/>
            </a:lvl6pPr>
            <a:lvl7pPr latinLnBrk="0">
              <a:defRPr lang="zh-CN" sz="2800"/>
            </a:lvl7pPr>
            <a:lvl8pPr latinLnBrk="0">
              <a:defRPr lang="zh-CN" sz="2800"/>
            </a:lvl8pPr>
            <a:lvl9pPr latinLnBrk="0">
              <a:defRPr lang="zh-CN" sz="2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813095" y="3253338"/>
            <a:ext cx="10176298" cy="879845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4000"/>
            </a:lvl1pPr>
            <a:lvl2pPr latinLnBrk="0">
              <a:defRPr lang="zh-CN" sz="3600"/>
            </a:lvl2pPr>
            <a:lvl3pPr latinLnBrk="0">
              <a:defRPr lang="zh-CN" sz="3200"/>
            </a:lvl3pPr>
            <a:lvl4pPr latinLnBrk="0">
              <a:defRPr lang="zh-CN" sz="2800"/>
            </a:lvl4pPr>
            <a:lvl5pPr latinLnBrk="0">
              <a:defRPr lang="zh-CN" sz="2800"/>
            </a:lvl5pPr>
            <a:lvl6pPr latinLnBrk="0">
              <a:defRPr lang="zh-CN" sz="2800"/>
            </a:lvl6pPr>
            <a:lvl7pPr latinLnBrk="0">
              <a:defRPr lang="zh-CN" sz="2800"/>
            </a:lvl7pPr>
            <a:lvl8pPr latinLnBrk="0">
              <a:defRPr lang="zh-CN" sz="2800"/>
            </a:lvl8pPr>
            <a:lvl9pPr latinLnBrk="0">
              <a:defRPr lang="zh-CN" sz="2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397146" y="934720"/>
            <a:ext cx="21592249" cy="17962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97148" y="3217728"/>
            <a:ext cx="10176298" cy="9478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ct val="1000"/>
              </a:spcBef>
              <a:buNone/>
              <a:defRPr lang="zh-CN" sz="4000" b="0" cap="all" baseline="0"/>
            </a:lvl1pPr>
            <a:lvl2pPr marL="914400" indent="0" latinLnBrk="0">
              <a:buNone/>
              <a:defRPr lang="zh-CN" sz="4000" b="1"/>
            </a:lvl2pPr>
            <a:lvl3pPr marL="1828800" indent="0" latinLnBrk="0">
              <a:buNone/>
              <a:defRPr lang="zh-CN" sz="3600" b="1"/>
            </a:lvl3pPr>
            <a:lvl4pPr marL="2743200" indent="0" latinLnBrk="0">
              <a:buNone/>
              <a:defRPr lang="zh-CN" sz="3200" b="1"/>
            </a:lvl4pPr>
            <a:lvl5pPr marL="3657600" indent="0" latinLnBrk="0">
              <a:buNone/>
              <a:defRPr lang="zh-CN" sz="3200" b="1"/>
            </a:lvl5pPr>
            <a:lvl6pPr marL="4572000" indent="0" latinLnBrk="0">
              <a:buNone/>
              <a:defRPr lang="zh-CN" sz="3200" b="1"/>
            </a:lvl6pPr>
            <a:lvl7pPr marL="5486400" indent="0" latinLnBrk="0">
              <a:buNone/>
              <a:defRPr lang="zh-CN" sz="3200" b="1"/>
            </a:lvl7pPr>
            <a:lvl8pPr marL="6400800" indent="0" latinLnBrk="0">
              <a:buNone/>
              <a:defRPr lang="zh-CN" sz="3200" b="1"/>
            </a:lvl8pPr>
            <a:lvl9pPr marL="7315200" indent="0" latinLnBrk="0">
              <a:buNone/>
              <a:defRPr lang="zh-CN" sz="3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13095" y="3217728"/>
            <a:ext cx="10176298" cy="9478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ct val="1000"/>
              </a:spcBef>
              <a:buNone/>
              <a:defRPr lang="zh-CN" sz="4000" b="0" cap="all" baseline="0"/>
            </a:lvl1pPr>
            <a:lvl2pPr marL="914400" indent="0" latinLnBrk="0">
              <a:buNone/>
              <a:defRPr lang="zh-CN" sz="4000" b="1"/>
            </a:lvl2pPr>
            <a:lvl3pPr marL="1828800" indent="0" latinLnBrk="0">
              <a:buNone/>
              <a:defRPr lang="zh-CN" sz="3600" b="1"/>
            </a:lvl3pPr>
            <a:lvl4pPr marL="2743200" indent="0" latinLnBrk="0">
              <a:buNone/>
              <a:defRPr lang="zh-CN" sz="3200" b="1"/>
            </a:lvl4pPr>
            <a:lvl5pPr marL="3657600" indent="0" latinLnBrk="0">
              <a:buNone/>
              <a:defRPr lang="zh-CN" sz="3200" b="1"/>
            </a:lvl5pPr>
            <a:lvl6pPr marL="4572000" indent="0" latinLnBrk="0">
              <a:buNone/>
              <a:defRPr lang="zh-CN" sz="3200" b="1"/>
            </a:lvl6pPr>
            <a:lvl7pPr marL="5486400" indent="0" latinLnBrk="0">
              <a:buNone/>
              <a:defRPr lang="zh-CN" sz="3200" b="1"/>
            </a:lvl7pPr>
            <a:lvl8pPr marL="6400800" indent="0" latinLnBrk="0">
              <a:buNone/>
              <a:defRPr lang="zh-CN" sz="3200" b="1"/>
            </a:lvl8pPr>
            <a:lvl9pPr marL="7315200" indent="0" latinLnBrk="0">
              <a:buNone/>
              <a:defRPr lang="zh-CN" sz="3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1" name="内容占位符 2"/>
          <p:cNvSpPr>
            <a:spLocks noGrp="1"/>
          </p:cNvSpPr>
          <p:nvPr>
            <p:ph sz="half" idx="10"/>
          </p:nvPr>
        </p:nvSpPr>
        <p:spPr>
          <a:xfrm>
            <a:off x="1397148" y="4465464"/>
            <a:ext cx="10176298" cy="419593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altLang="en-US" dirty="0" smtClean="0"/>
            </a:lvl1pPr>
            <a:lvl2pPr latinLnBrk="0">
              <a:defRPr lang="zh-CN" altLang="en-US" dirty="0" smtClean="0"/>
            </a:lvl2pPr>
            <a:lvl3pPr latinLnBrk="0">
              <a:defRPr lang="zh-CN" altLang="en-US" dirty="0" smtClean="0"/>
            </a:lvl3pPr>
            <a:lvl4pPr latinLnBrk="0">
              <a:defRPr lang="zh-CN" altLang="en-US" dirty="0" smtClean="0"/>
            </a:lvl4pPr>
            <a:lvl5pPr latinLnBrk="0">
              <a:defRPr lang="zh-CN" dirty="0"/>
            </a:lvl5pPr>
            <a:lvl6pPr latinLnBrk="0">
              <a:defRPr lang="zh-CN" sz="2800"/>
            </a:lvl6pPr>
            <a:lvl7pPr latinLnBrk="0">
              <a:defRPr lang="zh-CN" sz="2800"/>
            </a:lvl7pPr>
            <a:lvl8pPr latinLnBrk="0">
              <a:defRPr lang="zh-CN" sz="2800"/>
            </a:lvl8pPr>
            <a:lvl9pPr latinLnBrk="0">
              <a:defRPr lang="zh-CN" sz="2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2"/>
          </p:nvPr>
        </p:nvSpPr>
        <p:spPr>
          <a:xfrm>
            <a:off x="12813095" y="4465464"/>
            <a:ext cx="10176298" cy="419593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altLang="en-US" dirty="0" smtClean="0"/>
            </a:lvl1pPr>
            <a:lvl2pPr latinLnBrk="0">
              <a:defRPr lang="zh-CN" altLang="en-US" dirty="0" smtClean="0"/>
            </a:lvl2pPr>
            <a:lvl3pPr latinLnBrk="0">
              <a:defRPr lang="zh-CN" altLang="en-US" dirty="0" smtClean="0"/>
            </a:lvl3pPr>
            <a:lvl4pPr latinLnBrk="0">
              <a:defRPr lang="zh-CN" altLang="en-US" dirty="0" smtClean="0"/>
            </a:lvl4pPr>
            <a:lvl5pPr latinLnBrk="0">
              <a:defRPr lang="zh-CN" dirty="0"/>
            </a:lvl5pPr>
            <a:lvl6pPr latinLnBrk="0">
              <a:defRPr lang="zh-CN" sz="2800"/>
            </a:lvl6pPr>
            <a:lvl7pPr latinLnBrk="0">
              <a:defRPr lang="zh-CN" sz="2800"/>
            </a:lvl7pPr>
            <a:lvl8pPr latinLnBrk="0">
              <a:defRPr lang="zh-CN" sz="2800"/>
            </a:lvl8pPr>
            <a:lvl9pPr latinLnBrk="0">
              <a:defRPr lang="zh-CN" sz="2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397146" y="934720"/>
            <a:ext cx="21592249" cy="17962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1397146" y="8966200"/>
            <a:ext cx="10177994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12813095" y="8966200"/>
            <a:ext cx="10177994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42852" y="4700016"/>
            <a:ext cx="8413356" cy="3986784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CN" sz="68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95" y="1517904"/>
            <a:ext cx="13260181" cy="1066190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4800"/>
            </a:lvl1pPr>
            <a:lvl2pPr latinLnBrk="0">
              <a:defRPr lang="zh-CN" sz="4000"/>
            </a:lvl2pPr>
            <a:lvl3pPr latinLnBrk="0">
              <a:defRPr lang="zh-CN" sz="3600"/>
            </a:lvl3pPr>
            <a:lvl4pPr latinLnBrk="0">
              <a:defRPr lang="zh-CN" sz="3200"/>
            </a:lvl4pPr>
            <a:lvl5pPr latinLnBrk="0">
              <a:defRPr lang="zh-CN" sz="3200"/>
            </a:lvl5pPr>
            <a:lvl6pPr latinLnBrk="0">
              <a:defRPr lang="zh-CN" sz="2800"/>
            </a:lvl6pPr>
            <a:lvl7pPr latinLnBrk="0">
              <a:defRPr lang="zh-CN" sz="2800"/>
            </a:lvl7pPr>
            <a:lvl8pPr latinLnBrk="0">
              <a:defRPr lang="zh-CN" sz="2800"/>
            </a:lvl8pPr>
            <a:lvl9pPr latinLnBrk="0">
              <a:defRPr lang="zh-CN" sz="2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942852" y="8723376"/>
            <a:ext cx="8413356" cy="3456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ct val="481000"/>
              </a:spcBef>
              <a:buNone/>
              <a:defRPr lang="zh-CN" sz="3200"/>
            </a:lvl1pPr>
            <a:lvl2pPr marL="914400" indent="0" latinLnBrk="0">
              <a:buNone/>
              <a:defRPr lang="zh-CN" sz="2400"/>
            </a:lvl2pPr>
            <a:lvl3pPr marL="1828800" indent="0" latinLnBrk="0">
              <a:buNone/>
              <a:defRPr lang="zh-CN" sz="2000"/>
            </a:lvl3pPr>
            <a:lvl4pPr marL="2743200" indent="0" latinLnBrk="0">
              <a:buNone/>
              <a:defRPr lang="zh-CN" sz="1800"/>
            </a:lvl4pPr>
            <a:lvl5pPr marL="3657600" indent="0" latinLnBrk="0">
              <a:buNone/>
              <a:defRPr lang="zh-CN" sz="1800"/>
            </a:lvl5pPr>
            <a:lvl6pPr marL="4572000" indent="0" latinLnBrk="0">
              <a:buNone/>
              <a:defRPr lang="zh-CN" sz="1800"/>
            </a:lvl6pPr>
            <a:lvl7pPr marL="5486400" indent="0" latinLnBrk="0">
              <a:buNone/>
              <a:defRPr lang="zh-CN" sz="1800"/>
            </a:lvl7pPr>
            <a:lvl8pPr marL="6400800" indent="0" latinLnBrk="0">
              <a:buNone/>
              <a:defRPr lang="zh-CN" sz="1800"/>
            </a:lvl8pPr>
            <a:lvl9pPr marL="7315200" indent="0" latinLnBrk="0">
              <a:buNone/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536" y="1517904"/>
            <a:ext cx="19415073" cy="80832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08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47536" y="9601200"/>
            <a:ext cx="19415073" cy="33832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95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42852" y="4700016"/>
            <a:ext cx="8413356" cy="3986784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CN" sz="68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3567" y="1005840"/>
            <a:ext cx="13406500" cy="1168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 latinLnBrk="0">
              <a:buNone/>
              <a:defRPr lang="zh-CN" sz="6400">
                <a:solidFill>
                  <a:schemeClr val="bg1"/>
                </a:solidFill>
              </a:defRPr>
            </a:lvl1pPr>
            <a:lvl2pPr marL="914400" indent="0" latinLnBrk="0">
              <a:buNone/>
              <a:defRPr lang="zh-CN" sz="5600"/>
            </a:lvl2pPr>
            <a:lvl3pPr marL="1828800" indent="0" latinLnBrk="0">
              <a:buNone/>
              <a:defRPr lang="zh-CN" sz="4800"/>
            </a:lvl3pPr>
            <a:lvl4pPr marL="2743200" indent="0" latinLnBrk="0">
              <a:buNone/>
              <a:defRPr lang="zh-CN" sz="4000"/>
            </a:lvl4pPr>
            <a:lvl5pPr marL="3657600" indent="0" latinLnBrk="0">
              <a:buNone/>
              <a:defRPr lang="zh-CN" sz="4000"/>
            </a:lvl5pPr>
            <a:lvl6pPr marL="4572000" indent="0" latinLnBrk="0">
              <a:buNone/>
              <a:defRPr lang="zh-CN" sz="4000"/>
            </a:lvl6pPr>
            <a:lvl7pPr marL="5486400" indent="0" latinLnBrk="0">
              <a:buNone/>
              <a:defRPr lang="zh-CN" sz="4000"/>
            </a:lvl7pPr>
            <a:lvl8pPr marL="6400800" indent="0" latinLnBrk="0">
              <a:buNone/>
              <a:defRPr lang="zh-CN" sz="4000"/>
            </a:lvl8pPr>
            <a:lvl9pPr marL="7315200" indent="0" latinLnBrk="0">
              <a:buNone/>
              <a:defRPr lang="zh-CN" sz="4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942852" y="8723376"/>
            <a:ext cx="8413356" cy="3456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ct val="481000"/>
              </a:spcBef>
              <a:buNone/>
              <a:defRPr lang="zh-CN" sz="3200"/>
            </a:lvl1pPr>
            <a:lvl2pPr marL="914400" indent="0" latinLnBrk="0">
              <a:buNone/>
              <a:defRPr lang="zh-CN" sz="2400"/>
            </a:lvl2pPr>
            <a:lvl3pPr marL="1828800" indent="0" latinLnBrk="0">
              <a:buNone/>
              <a:defRPr lang="zh-CN" sz="2000"/>
            </a:lvl3pPr>
            <a:lvl4pPr marL="2743200" indent="0" latinLnBrk="0">
              <a:buNone/>
              <a:defRPr lang="zh-CN" sz="1800"/>
            </a:lvl4pPr>
            <a:lvl5pPr marL="3657600" indent="0" latinLnBrk="0">
              <a:buNone/>
              <a:defRPr lang="zh-CN" sz="1800"/>
            </a:lvl5pPr>
            <a:lvl6pPr marL="4572000" indent="0" latinLnBrk="0">
              <a:buNone/>
              <a:defRPr lang="zh-CN" sz="1800"/>
            </a:lvl6pPr>
            <a:lvl7pPr marL="5486400" indent="0" latinLnBrk="0">
              <a:buNone/>
              <a:defRPr lang="zh-CN" sz="1800"/>
            </a:lvl7pPr>
            <a:lvl8pPr marL="6400800" indent="0" latinLnBrk="0">
              <a:buNone/>
              <a:defRPr lang="zh-CN" sz="1800"/>
            </a:lvl8pPr>
            <a:lvl9pPr marL="7315200" indent="0" latinLnBrk="0">
              <a:buNone/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344408"/>
            <a:ext cx="24386540" cy="137159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02" y="12344410"/>
            <a:ext cx="19966480" cy="13715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4"/>
            <a:ext cx="24386540" cy="1234440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588033" y="0"/>
            <a:ext cx="1828991" cy="1371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20962274" y="2088360"/>
            <a:ext cx="508052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8726833" y="8184360"/>
            <a:ext cx="955139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8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88033" y="12462948"/>
            <a:ext cx="1828991" cy="118745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4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5000"/>
        </a:lnSpc>
        <a:spcBef>
          <a:spcPct val="421000"/>
        </a:spcBef>
        <a:spcAft>
          <a:spcPts val="15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70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97280" indent="-27432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27432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20240" indent="-27432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00300" indent="-34290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49880" indent="-34290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299460" indent="-34290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750310" indent="-342900" algn="l" defTabSz="1371600" rtl="0" eaLnBrk="1" latinLnBrk="0" hangingPunct="1">
        <a:lnSpc>
          <a:spcPct val="90000"/>
        </a:lnSpc>
        <a:spcBef>
          <a:spcPct val="91000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2934952"/>
            <a:ext cx="24380193" cy="781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666240"/>
            <a:ext cx="444548" cy="983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21311750" y="13106404"/>
            <a:ext cx="2790593" cy="471046"/>
            <a:chOff x="8729725" y="4570716"/>
            <a:chExt cx="2830513" cy="477838"/>
          </a:xfrm>
          <a:solidFill>
            <a:schemeClr val="tx1">
              <a:alpha val="70000"/>
            </a:schemeClr>
          </a:solidFill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8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9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1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360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1828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zh-CN" sz="6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548640" indent="-457200" algn="l" defTabSz="1828800" rtl="0" eaLnBrk="1" latinLnBrk="0" hangingPunct="1">
        <a:lnSpc>
          <a:spcPct val="90000"/>
        </a:lnSpc>
        <a:spcBef>
          <a:spcPct val="721000"/>
        </a:spcBef>
        <a:buSzPct val="80000"/>
        <a:buFont typeface="Arial" panose="020B0604020202020204" pitchFamily="34" charset="0"/>
        <a:buChar char="•"/>
        <a:defRPr lang="zh-CN" sz="4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1188720" indent="-457200" algn="l" defTabSz="1828800" rtl="0" eaLnBrk="1" latinLnBrk="0" hangingPunct="1">
        <a:lnSpc>
          <a:spcPct val="90000"/>
        </a:lnSpc>
        <a:spcBef>
          <a:spcPct val="401000"/>
        </a:spcBef>
        <a:buSzPct val="80000"/>
        <a:buFont typeface="Arial" panose="020B0604020202020204" pitchFamily="34" charset="0"/>
        <a:buChar char="•"/>
        <a:defRPr lang="zh-CN"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828800" indent="-457200" algn="l" defTabSz="1828800" rtl="0" eaLnBrk="1" latinLnBrk="0" hangingPunct="1">
        <a:lnSpc>
          <a:spcPct val="90000"/>
        </a:lnSpc>
        <a:spcBef>
          <a:spcPct val="321000"/>
        </a:spcBef>
        <a:buSzPct val="80000"/>
        <a:buFont typeface="Arial" panose="020B0604020202020204" pitchFamily="34" charset="0"/>
        <a:buChar char="•"/>
        <a:defRPr lang="zh-CN" sz="32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468880" indent="-457200" algn="l" defTabSz="1828800" rtl="0" eaLnBrk="1" latinLnBrk="0" hangingPunct="1">
        <a:lnSpc>
          <a:spcPct val="90000"/>
        </a:lnSpc>
        <a:spcBef>
          <a:spcPct val="321000"/>
        </a:spcBef>
        <a:buSzPct val="80000"/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3108960" indent="-457200" algn="l" defTabSz="1828800" rtl="0" eaLnBrk="1" latinLnBrk="0" hangingPunct="1">
        <a:lnSpc>
          <a:spcPct val="90000"/>
        </a:lnSpc>
        <a:spcBef>
          <a:spcPct val="321000"/>
        </a:spcBef>
        <a:buSzPct val="80000"/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49040" indent="-457200" algn="l" defTabSz="1828800" rtl="0" eaLnBrk="1" latinLnBrk="0" hangingPunct="1">
        <a:lnSpc>
          <a:spcPct val="90000"/>
        </a:lnSpc>
        <a:spcBef>
          <a:spcPct val="3210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indent="-457200" algn="l" defTabSz="1828800" rtl="0" eaLnBrk="1" latinLnBrk="0" hangingPunct="1">
        <a:lnSpc>
          <a:spcPct val="90000"/>
        </a:lnSpc>
        <a:spcBef>
          <a:spcPct val="321000"/>
        </a:spcBef>
        <a:buFont typeface="Arial" panose="020B0604020202020204" pitchFamily="34" charset="0"/>
        <a:buChar char="•"/>
        <a:defRPr lang="zh-CN" sz="2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029200" indent="-457200" algn="l" defTabSz="1828800" rtl="0" eaLnBrk="1" latinLnBrk="0" hangingPunct="1">
        <a:lnSpc>
          <a:spcPct val="90000"/>
        </a:lnSpc>
        <a:spcBef>
          <a:spcPct val="321000"/>
        </a:spcBef>
        <a:buFont typeface="Arial" panose="020B0604020202020204" pitchFamily="34" charset="0"/>
        <a:buChar char="•"/>
        <a:defRPr lang="zh-CN"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669280" indent="-457200" algn="l" defTabSz="1828800" rtl="0" eaLnBrk="1" latinLnBrk="0" hangingPunct="1">
        <a:lnSpc>
          <a:spcPct val="90000"/>
        </a:lnSpc>
        <a:spcBef>
          <a:spcPct val="321000"/>
        </a:spcBef>
        <a:buFont typeface="Arial" panose="020B0604020202020204" pitchFamily="34" charset="0"/>
        <a:buChar char="•"/>
        <a:defRPr lang="zh-CN" sz="2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lang="zh-CN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52.xml"/><Relationship Id="rId7" Type="http://schemas.openxmlformats.org/officeDocument/2006/relationships/image" Target="../media/image38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52.xml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52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9" Type="http://schemas.openxmlformats.org/officeDocument/2006/relationships/notesSlide" Target="../notesSlides/notesSlide18.xml"/><Relationship Id="rId18" Type="http://schemas.openxmlformats.org/officeDocument/2006/relationships/slideLayout" Target="../slideLayouts/slideLayout52.xml"/><Relationship Id="rId17" Type="http://schemas.openxmlformats.org/officeDocument/2006/relationships/image" Target="../media/image59.png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image" Target="../media/image58.png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image" Target="../media/image57.png"/><Relationship Id="rId10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5" Type="http://schemas.openxmlformats.org/officeDocument/2006/relationships/image" Target="../media/image60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52.xml"/><Relationship Id="rId10" Type="http://schemas.openxmlformats.org/officeDocument/2006/relationships/image" Target="../media/image66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52.xml"/><Relationship Id="rId7" Type="http://schemas.openxmlformats.org/officeDocument/2006/relationships/image" Target="../media/image69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52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70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71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1" Type="http://schemas.openxmlformats.org/officeDocument/2006/relationships/notesSlide" Target="../notesSlides/notesSlide29.xml"/><Relationship Id="rId20" Type="http://schemas.openxmlformats.org/officeDocument/2006/relationships/slideLayout" Target="../slideLayouts/slideLayout52.xml"/><Relationship Id="rId2" Type="http://schemas.openxmlformats.org/officeDocument/2006/relationships/image" Target="../media/image11.png"/><Relationship Id="rId19" Type="http://schemas.openxmlformats.org/officeDocument/2006/relationships/image" Target="../media/image85.png"/><Relationship Id="rId18" Type="http://schemas.openxmlformats.org/officeDocument/2006/relationships/image" Target="../media/image84.png"/><Relationship Id="rId17" Type="http://schemas.openxmlformats.org/officeDocument/2006/relationships/image" Target="../media/image83.png"/><Relationship Id="rId16" Type="http://schemas.openxmlformats.org/officeDocument/2006/relationships/image" Target="../media/image82.png"/><Relationship Id="rId15" Type="http://schemas.openxmlformats.org/officeDocument/2006/relationships/image" Target="../media/image44.png"/><Relationship Id="rId14" Type="http://schemas.openxmlformats.org/officeDocument/2006/relationships/image" Target="../media/image81.png"/><Relationship Id="rId13" Type="http://schemas.openxmlformats.org/officeDocument/2006/relationships/image" Target="../media/image80.png"/><Relationship Id="rId12" Type="http://schemas.openxmlformats.org/officeDocument/2006/relationships/image" Target="../media/image79.png"/><Relationship Id="rId11" Type="http://schemas.openxmlformats.org/officeDocument/2006/relationships/image" Target="../media/image78.png"/><Relationship Id="rId10" Type="http://schemas.openxmlformats.org/officeDocument/2006/relationships/image" Target="../media/image77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31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44.png"/><Relationship Id="rId5" Type="http://schemas.openxmlformats.org/officeDocument/2006/relationships/image" Target="../media/image90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notesSlide" Target="../notesSlides/notesSlide33.xml"/><Relationship Id="rId11" Type="http://schemas.openxmlformats.org/officeDocument/2006/relationships/slideLayout" Target="../slideLayouts/slideLayout52.xml"/><Relationship Id="rId10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52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52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2.xml"/><Relationship Id="rId10" Type="http://schemas.openxmlformats.org/officeDocument/2006/relationships/image" Target="../media/image3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>
                <a:sym typeface="+mn-ea"/>
              </a:rPr>
              <a:t>综合实验：</a:t>
            </a:r>
            <a:r>
              <a:rPr lang="en-US" altLang="zh-CN">
                <a:sym typeface="+mn-ea"/>
              </a:rPr>
              <a:t>AI for Math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altLang="en-US">
                <a:sym typeface="+mn-ea"/>
              </a:rPr>
              <a:t>指导老师：周熠</a:t>
            </a:r>
            <a:r>
              <a:rPr lang="en-US" altLang="zh-CN">
                <a:sym typeface="+mn-ea"/>
              </a:rPr>
              <a:t>  </a:t>
            </a:r>
            <a:r>
              <a:rPr altLang="en-US">
                <a:sym typeface="+mn-ea"/>
              </a:rPr>
              <a:t>助教：王悦果</a:t>
            </a:r>
            <a:endParaRPr lang="zh-CN" altLang="en-US"/>
          </a:p>
          <a:p>
            <a:r>
              <a:rPr lang="zh-CN" altLang="en-US" dirty="0" smtClean="0"/>
              <a:t>告人 姓名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3576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神经网络拟合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9436608" y="4809744"/>
            <a:ext cx="5577840" cy="555955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00000">
            <a:off x="9427464" y="5157216"/>
            <a:ext cx="5577840" cy="555955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86216" y="4315968"/>
            <a:ext cx="7260336" cy="7260336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 rot="21600000">
            <a:off x="1700784" y="6976872"/>
            <a:ext cx="6044184" cy="25146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神经网络通过训练数据点拟合精确的网络权重，捕捉数据特征和模式。经过充分训练后，网络权重能够反映研究对象的内在规律。</a:t>
            </a:r>
            <a:endParaRPr lang="en-US" sz="2800" dirty="0"/>
          </a:p>
        </p:txBody>
      </p:sp>
      <p:sp>
        <p:nvSpPr>
          <p:cNvPr id="10" name="Text 2"/>
          <p:cNvSpPr/>
          <p:nvPr/>
        </p:nvSpPr>
        <p:spPr>
          <a:xfrm rot="21600000">
            <a:off x="1700784" y="598932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网络训练</a:t>
            </a:r>
            <a:endParaRPr lang="en-US" sz="4200" dirty="0"/>
          </a:p>
        </p:txBody>
      </p:sp>
      <p:sp>
        <p:nvSpPr>
          <p:cNvPr id="11" name="Text 3"/>
          <p:cNvSpPr/>
          <p:nvPr/>
        </p:nvSpPr>
        <p:spPr>
          <a:xfrm rot="21600000">
            <a:off x="16660368" y="6986016"/>
            <a:ext cx="6044184" cy="25146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神经网络在处理复杂边界条件时表现出色，能够自动捕捉边界条件的特征和规律，为真实物理问题提供更可靠的解决方案。</a:t>
            </a:r>
            <a:endParaRPr lang="en-US" sz="2800" dirty="0"/>
          </a:p>
        </p:txBody>
      </p:sp>
      <p:sp>
        <p:nvSpPr>
          <p:cNvPr id="12" name="Text 4"/>
          <p:cNvSpPr/>
          <p:nvPr/>
        </p:nvSpPr>
        <p:spPr>
          <a:xfrm rot="21600000">
            <a:off x="16660368" y="6007608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边界处理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zh-CN" alt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计算引擎原理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041648" y="6519672"/>
            <a:ext cx="4562856" cy="451713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42816" y="3657600"/>
            <a:ext cx="4562856" cy="4517136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463040" y="9427464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r">
              <a:lnSpc>
                <a:spcPts val="3360"/>
              </a:lnSpc>
              <a:buNone/>
            </a:pPr>
            <a:r>
              <a:rPr lang="en-US" sz="28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高精度</a:t>
            </a:r>
            <a:endParaRPr lang="en-US" sz="2800" dirty="0"/>
          </a:p>
        </p:txBody>
      </p:sp>
      <p:sp>
        <p:nvSpPr>
          <p:cNvPr id="9" name="Text 2"/>
          <p:cNvSpPr/>
          <p:nvPr/>
        </p:nvSpPr>
        <p:spPr>
          <a:xfrm rot="21600000">
            <a:off x="9445752" y="4105656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B7C399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低精度</a:t>
            </a:r>
            <a:endParaRPr lang="en-US" sz="28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043416" y="4206240"/>
            <a:ext cx="219456" cy="219456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593592" y="9509760"/>
            <a:ext cx="219456" cy="219456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 rot="21600000">
            <a:off x="9445752" y="4928616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B7C399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简单</a:t>
            </a:r>
            <a:endParaRPr lang="en-US" sz="2800" dirty="0"/>
          </a:p>
        </p:txBody>
      </p:sp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043416" y="5029200"/>
            <a:ext cx="219456" cy="219456"/>
          </a:xfrm>
          <a:prstGeom prst="rect">
            <a:avLst/>
          </a:prstGeom>
        </p:spPr>
      </p:pic>
      <p:sp>
        <p:nvSpPr>
          <p:cNvPr id="14" name="Text 4"/>
          <p:cNvSpPr/>
          <p:nvPr/>
        </p:nvSpPr>
        <p:spPr>
          <a:xfrm rot="21600000">
            <a:off x="1819656" y="10158984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r">
              <a:lnSpc>
                <a:spcPts val="3360"/>
              </a:lnSpc>
              <a:buNone/>
            </a:pPr>
            <a:r>
              <a:rPr lang="en-US" sz="28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复杂</a:t>
            </a:r>
            <a:endParaRPr lang="en-US" sz="2800" dirty="0"/>
          </a:p>
        </p:txBody>
      </p:sp>
      <p:pic>
        <p:nvPicPr>
          <p:cNvPr id="15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593592" y="10250424"/>
            <a:ext cx="219456" cy="219456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 rot="21600000">
            <a:off x="5029200" y="11430000"/>
            <a:ext cx="2807208" cy="52120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080"/>
              </a:lnSpc>
              <a:buNone/>
            </a:pPr>
            <a:r>
              <a:rPr lang="en-US" sz="34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方法对比</a:t>
            </a:r>
            <a:endParaRPr lang="en-US" sz="3400" dirty="0"/>
          </a:p>
        </p:txBody>
      </p:sp>
      <p:sp>
        <p:nvSpPr>
          <p:cNvPr id="17" name="Text 6"/>
          <p:cNvSpPr/>
          <p:nvPr/>
        </p:nvSpPr>
        <p:spPr>
          <a:xfrm rot="21600000">
            <a:off x="5385816" y="4626864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欧拉</a:t>
            </a:r>
            <a:endParaRPr lang="en-US" sz="2800" dirty="0"/>
          </a:p>
        </p:txBody>
      </p:sp>
      <p:sp>
        <p:nvSpPr>
          <p:cNvPr id="18" name="Text 7"/>
          <p:cNvSpPr/>
          <p:nvPr/>
        </p:nvSpPr>
        <p:spPr>
          <a:xfrm rot="21600000">
            <a:off x="5449824" y="9729216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改进</a:t>
            </a:r>
            <a:endParaRPr lang="en-US" sz="2800" dirty="0"/>
          </a:p>
        </p:txBody>
      </p:sp>
      <p:sp>
        <p:nvSpPr>
          <p:cNvPr id="19" name="Text 8"/>
          <p:cNvSpPr/>
          <p:nvPr/>
        </p:nvSpPr>
        <p:spPr>
          <a:xfrm rot="21600000">
            <a:off x="13432536" y="5349240"/>
            <a:ext cx="8631936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欧拉方法用前向差分近似导数，将区间【a，b】划分为n个步长h=（b−a）/n的网格点，利用递推公式进行数值计算。</a:t>
            </a:r>
            <a:endParaRPr lang="en-US" sz="2800" dirty="0"/>
          </a:p>
        </p:txBody>
      </p:sp>
      <p:sp>
        <p:nvSpPr>
          <p:cNvPr id="20" name="Text 9"/>
          <p:cNvSpPr/>
          <p:nvPr/>
        </p:nvSpPr>
        <p:spPr>
          <a:xfrm rot="21600000">
            <a:off x="13432536" y="4379976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基本原理</a:t>
            </a:r>
            <a:endParaRPr lang="en-US" sz="4200" dirty="0"/>
          </a:p>
        </p:txBody>
      </p:sp>
      <p:sp>
        <p:nvSpPr>
          <p:cNvPr id="21" name="Text 10"/>
          <p:cNvSpPr/>
          <p:nvPr/>
        </p:nvSpPr>
        <p:spPr>
          <a:xfrm rot="21600000">
            <a:off x="13432536" y="9381744"/>
            <a:ext cx="8631936" cy="12618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欧拉方法适用于一阶线性微分方程的数值求解，通过简单的递推公式快速得到近似解，但精度较低。</a:t>
            </a:r>
            <a:endParaRPr lang="en-US" sz="2800" dirty="0"/>
          </a:p>
        </p:txBody>
      </p:sp>
      <p:sp>
        <p:nvSpPr>
          <p:cNvPr id="22" name="Text 11"/>
          <p:cNvSpPr/>
          <p:nvPr/>
        </p:nvSpPr>
        <p:spPr>
          <a:xfrm rot="21600000">
            <a:off x="13432536" y="8421624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应用场景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7370064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改进欧拉法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71016" y="4535424"/>
            <a:ext cx="9473184" cy="698601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22808" y="4700016"/>
            <a:ext cx="320040" cy="32004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4173200" y="5541264"/>
            <a:ext cx="8942832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改进欧拉法采用预估-校正机制，通过预估步和校正步提高数值解的精度。预估步利用前向差分近似，校正步结合预估结果进行修正。</a:t>
            </a:r>
            <a:endParaRPr lang="en-US" sz="2800" dirty="0"/>
          </a:p>
        </p:txBody>
      </p:sp>
      <p:sp>
        <p:nvSpPr>
          <p:cNvPr id="9" name="Text 2"/>
          <p:cNvSpPr/>
          <p:nvPr/>
        </p:nvSpPr>
        <p:spPr>
          <a:xfrm rot="21600000">
            <a:off x="14173200" y="457200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预估校正</a:t>
            </a:r>
            <a:endParaRPr lang="en-US" sz="42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22808" y="8741664"/>
            <a:ext cx="320040" cy="320040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 rot="21600000">
            <a:off x="14173200" y="9573768"/>
            <a:ext cx="8942832" cy="12618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改进欧拉法相较于欧拉方法具有更高的精度，适用于对精度要求较高的一阶线性微分方程求解。</a:t>
            </a:r>
            <a:endParaRPr lang="en-US" sz="2800" dirty="0"/>
          </a:p>
        </p:txBody>
      </p:sp>
      <p:sp>
        <p:nvSpPr>
          <p:cNvPr id="12" name="Text 4"/>
          <p:cNvSpPr/>
          <p:nvPr/>
        </p:nvSpPr>
        <p:spPr>
          <a:xfrm rot="21600000">
            <a:off x="14173200" y="8613648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精度提升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374904" y="4096512"/>
            <a:ext cx="23289768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THREE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8458200" y="6300216"/>
            <a:ext cx="7114032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实验工具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001000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Python版本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801600" y="5614416"/>
            <a:ext cx="2157984" cy="218541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432536" y="6336792"/>
            <a:ext cx="877824" cy="749808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5407640" y="6757416"/>
            <a:ext cx="7744968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Python官方文档提供了详细的语法和库使用说明，建议在实验过程中随时查阅，解决代码编写中的问题。</a:t>
            </a:r>
            <a:endParaRPr lang="en-US" sz="2800" dirty="0"/>
          </a:p>
        </p:txBody>
      </p:sp>
      <p:sp>
        <p:nvSpPr>
          <p:cNvPr id="9" name="Text 2"/>
          <p:cNvSpPr/>
          <p:nvPr/>
        </p:nvSpPr>
        <p:spPr>
          <a:xfrm rot="21600000">
            <a:off x="15407640" y="578815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官方资源</a:t>
            </a:r>
            <a:endParaRPr lang="en-US" sz="42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34440" y="5605272"/>
            <a:ext cx="2157984" cy="2176272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947672" y="6300216"/>
            <a:ext cx="749808" cy="749808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 rot="21600000">
            <a:off x="3831336" y="6729984"/>
            <a:ext cx="7744968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实验要求使用Python版本≥3.9，确保代码的兼容性和运行效率。通过Anaconda等工具可以快速配置Python环境，满足实验需求。</a:t>
            </a:r>
            <a:endParaRPr lang="en-US" sz="2800" dirty="0"/>
          </a:p>
        </p:txBody>
      </p:sp>
      <p:sp>
        <p:nvSpPr>
          <p:cNvPr id="13" name="Text 4"/>
          <p:cNvSpPr/>
          <p:nvPr/>
        </p:nvSpPr>
        <p:spPr>
          <a:xfrm rot="21600000">
            <a:off x="3831336" y="576072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版本要求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7370064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深度学习库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91640" y="5065776"/>
            <a:ext cx="6400800" cy="670255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456432" y="3685032"/>
            <a:ext cx="2816352" cy="281635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43984" y="4773168"/>
            <a:ext cx="813816" cy="658368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 rot="21600000">
            <a:off x="2148840" y="8101584"/>
            <a:ext cx="5486400" cy="2276856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实验使用PyTorch 2.5.1作为深度学习框架，支持高效的张量计算和自动求导功能。PyTorch官方教程提供了丰富的学习资源，帮助快速上手。</a:t>
            </a:r>
            <a:endParaRPr lang="en-US" sz="2600" dirty="0"/>
          </a:p>
        </p:txBody>
      </p:sp>
      <p:sp>
        <p:nvSpPr>
          <p:cNvPr id="10" name="Text 2"/>
          <p:cNvSpPr/>
          <p:nvPr/>
        </p:nvSpPr>
        <p:spPr>
          <a:xfrm rot="21600000">
            <a:off x="3255264" y="7232904"/>
            <a:ext cx="327355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PyTorch</a:t>
            </a:r>
            <a:endParaRPr lang="en-US" sz="3900" dirty="0"/>
          </a:p>
        </p:txBody>
      </p:sp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006840" y="5065776"/>
            <a:ext cx="6400800" cy="6702552"/>
          </a:xfrm>
          <a:prstGeom prst="rect">
            <a:avLst/>
          </a:prstGeom>
        </p:spPr>
      </p:pic>
      <p:pic>
        <p:nvPicPr>
          <p:cNvPr id="12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771632" y="3685032"/>
            <a:ext cx="2816352" cy="2816352"/>
          </a:xfrm>
          <a:prstGeom prst="rect">
            <a:avLst/>
          </a:prstGeom>
        </p:spPr>
      </p:pic>
      <p:pic>
        <p:nvPicPr>
          <p:cNvPr id="13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814048" y="4773168"/>
            <a:ext cx="740664" cy="658368"/>
          </a:xfrm>
          <a:prstGeom prst="rect">
            <a:avLst/>
          </a:prstGeom>
        </p:spPr>
      </p:pic>
      <p:sp>
        <p:nvSpPr>
          <p:cNvPr id="14" name="Text 3"/>
          <p:cNvSpPr/>
          <p:nvPr/>
        </p:nvSpPr>
        <p:spPr>
          <a:xfrm rot="21600000">
            <a:off x="9464040" y="8101584"/>
            <a:ext cx="5486400" cy="2276856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实验还依赖Transformers、tqdm、pandas等库，这些库在数据处理和模型训练中起到重要作用。通过官方文档可以了解其具体使用方法。</a:t>
            </a:r>
            <a:endParaRPr lang="en-US" sz="2600" dirty="0"/>
          </a:p>
        </p:txBody>
      </p:sp>
      <p:sp>
        <p:nvSpPr>
          <p:cNvPr id="15" name="Text 4"/>
          <p:cNvSpPr/>
          <p:nvPr/>
        </p:nvSpPr>
        <p:spPr>
          <a:xfrm rot="21600000">
            <a:off x="10588752" y="723290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其他依赖</a:t>
            </a:r>
            <a:endParaRPr lang="en-US" sz="3900" dirty="0"/>
          </a:p>
        </p:txBody>
      </p:sp>
      <p:pic>
        <p:nvPicPr>
          <p:cNvPr id="16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322040" y="5065776"/>
            <a:ext cx="6400800" cy="6702552"/>
          </a:xfrm>
          <a:prstGeom prst="rect">
            <a:avLst/>
          </a:prstGeom>
        </p:spPr>
      </p:pic>
      <p:pic>
        <p:nvPicPr>
          <p:cNvPr id="17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8086832" y="3685032"/>
            <a:ext cx="2816352" cy="2816352"/>
          </a:xfrm>
          <a:prstGeom prst="rect">
            <a:avLst/>
          </a:prstGeom>
        </p:spPr>
      </p:pic>
      <p:pic>
        <p:nvPicPr>
          <p:cNvPr id="18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9129248" y="4745736"/>
            <a:ext cx="740664" cy="713232"/>
          </a:xfrm>
          <a:prstGeom prst="rect">
            <a:avLst/>
          </a:prstGeom>
        </p:spPr>
      </p:pic>
      <p:sp>
        <p:nvSpPr>
          <p:cNvPr id="19" name="Text 5"/>
          <p:cNvSpPr/>
          <p:nvPr/>
        </p:nvSpPr>
        <p:spPr>
          <a:xfrm rot="21600000">
            <a:off x="16779240" y="8101584"/>
            <a:ext cx="5486400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在个人电脑或集群环境中，需按照教程配置深度学习库，确保实验代码能够顺利运行。</a:t>
            </a:r>
            <a:endParaRPr lang="en-US" sz="2600" dirty="0"/>
          </a:p>
        </p:txBody>
      </p:sp>
      <p:sp>
        <p:nvSpPr>
          <p:cNvPr id="20" name="Text 6"/>
          <p:cNvSpPr/>
          <p:nvPr/>
        </p:nvSpPr>
        <p:spPr>
          <a:xfrm rot="21600000">
            <a:off x="17903952" y="723290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环境配置</a:t>
            </a:r>
            <a:endParaRPr lang="en-US" sz="3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53858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数学库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27832" y="4169664"/>
            <a:ext cx="6821424" cy="7278624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 rot="21600000">
            <a:off x="12637008" y="5330952"/>
            <a:ext cx="8631936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实验使用SymPy≥1.12进行符号计算，支持代数、微积分等数学操作。SymPy官方教程详细介绍了其功能和使用方法，建议在实验中灵活运用。</a:t>
            </a:r>
            <a:endParaRPr lang="en-US" sz="2800" dirty="0"/>
          </a:p>
        </p:txBody>
      </p:sp>
      <p:sp>
        <p:nvSpPr>
          <p:cNvPr id="8" name="Text 2"/>
          <p:cNvSpPr/>
          <p:nvPr/>
        </p:nvSpPr>
        <p:spPr>
          <a:xfrm rot="21600000">
            <a:off x="12637008" y="4370832"/>
            <a:ext cx="3136392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SymPy</a:t>
            </a:r>
            <a:endParaRPr lang="en-US" sz="4200" dirty="0"/>
          </a:p>
        </p:txBody>
      </p:sp>
      <p:sp>
        <p:nvSpPr>
          <p:cNvPr id="9" name="Text 3"/>
          <p:cNvSpPr/>
          <p:nvPr/>
        </p:nvSpPr>
        <p:spPr>
          <a:xfrm rot="21600000">
            <a:off x="12637008" y="9372600"/>
            <a:ext cx="8631936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Matplotlib 3.9.2用于数据可视化，帮助分析实验结果。通过Matplotlib官方教程可以学习如何绘制高质量的图表，提升实验报告的表现力。</a:t>
            </a:r>
            <a:endParaRPr lang="en-US" sz="2800" dirty="0"/>
          </a:p>
        </p:txBody>
      </p:sp>
      <p:sp>
        <p:nvSpPr>
          <p:cNvPr id="10" name="Text 4"/>
          <p:cNvSpPr/>
          <p:nvPr/>
        </p:nvSpPr>
        <p:spPr>
          <a:xfrm rot="21600000">
            <a:off x="12637008" y="8403336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可视化库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1289304" y="4096512"/>
            <a:ext cx="21451824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FOUR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7900416" y="6300216"/>
            <a:ext cx="8229600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数据集准备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数据下载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386816" y="7351776"/>
            <a:ext cx="3227832" cy="333756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7821656" y="3831336"/>
            <a:ext cx="3438144" cy="3941064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4346936" y="3831336"/>
            <a:ext cx="3858768" cy="402336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982944" y="7251192"/>
            <a:ext cx="3136392" cy="3438144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 rot="21600000">
            <a:off x="14045184" y="9208008"/>
            <a:ext cx="2020824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数据获取</a:t>
            </a:r>
            <a:endParaRPr lang="en-US" sz="2200" dirty="0"/>
          </a:p>
        </p:txBody>
      </p:sp>
      <p:sp>
        <p:nvSpPr>
          <p:cNvPr id="11" name="Text 2"/>
          <p:cNvSpPr/>
          <p:nvPr/>
        </p:nvSpPr>
        <p:spPr>
          <a:xfrm rot="21600000">
            <a:off x="14923008" y="5486400"/>
            <a:ext cx="2020824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解压操作</a:t>
            </a:r>
            <a:endParaRPr lang="en-US" sz="2200" dirty="0"/>
          </a:p>
        </p:txBody>
      </p:sp>
      <p:sp>
        <p:nvSpPr>
          <p:cNvPr id="12" name="Text 3"/>
          <p:cNvSpPr/>
          <p:nvPr/>
        </p:nvSpPr>
        <p:spPr>
          <a:xfrm rot="21600000">
            <a:off x="19549872" y="9208008"/>
            <a:ext cx="2020824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实验准备</a:t>
            </a:r>
            <a:endParaRPr lang="en-US" sz="2200" dirty="0"/>
          </a:p>
        </p:txBody>
      </p:sp>
      <p:sp>
        <p:nvSpPr>
          <p:cNvPr id="13" name="Text 4"/>
          <p:cNvSpPr/>
          <p:nvPr/>
        </p:nvSpPr>
        <p:spPr>
          <a:xfrm rot="21600000">
            <a:off x="18690336" y="5486400"/>
            <a:ext cx="2020824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文件说明</a:t>
            </a:r>
            <a:endParaRPr lang="en-US" sz="2200" dirty="0"/>
          </a:p>
        </p:txBody>
      </p:sp>
      <p:sp>
        <p:nvSpPr>
          <p:cNvPr id="14" name="Text 5"/>
          <p:cNvSpPr/>
          <p:nvPr/>
        </p:nvSpPr>
        <p:spPr>
          <a:xfrm rot="21600000">
            <a:off x="16331184" y="11274552"/>
            <a:ext cx="2807208" cy="52120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080"/>
              </a:lnSpc>
              <a:buNone/>
            </a:pPr>
            <a:r>
              <a:rPr lang="en-US" sz="34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数据流程</a:t>
            </a:r>
            <a:endParaRPr lang="en-US" sz="3400" dirty="0"/>
          </a:p>
        </p:txBody>
      </p:sp>
      <p:sp>
        <p:nvSpPr>
          <p:cNvPr id="15" name="Text 6"/>
          <p:cNvSpPr/>
          <p:nvPr>
            <p:custDataLst>
              <p:tags r:id="rId9"/>
            </p:custDataLst>
          </p:nvPr>
        </p:nvSpPr>
        <p:spPr>
          <a:xfrm rot="21600000">
            <a:off x="2359152" y="7708392"/>
            <a:ext cx="9436608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代码包中的</a:t>
            </a:r>
            <a:r>
              <a:rPr lang="zh-CN" alt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注释</a:t>
            </a: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提供了详细的函数说明</a:t>
            </a:r>
            <a:r>
              <a:rPr lang="zh-CN" alt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、输入输出的变量类型</a:t>
            </a: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和使用指南，建议在实验前仔细阅读</a:t>
            </a:r>
            <a:r>
              <a:rPr lang="zh-CN" alt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实验手册</a:t>
            </a: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，确保正确理解各个模块的功能。</a:t>
            </a:r>
            <a:endParaRPr lang="en-US" sz="2600" dirty="0"/>
          </a:p>
        </p:txBody>
      </p:sp>
      <p:sp>
        <p:nvSpPr>
          <p:cNvPr id="16" name="Text 7"/>
          <p:cNvSpPr/>
          <p:nvPr>
            <p:custDataLst>
              <p:tags r:id="rId10"/>
            </p:custDataLst>
          </p:nvPr>
        </p:nvSpPr>
        <p:spPr>
          <a:xfrm rot="21600000">
            <a:off x="2359152" y="6821424"/>
            <a:ext cx="3721608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代码包说明</a:t>
            </a:r>
            <a:endParaRPr lang="en-US" sz="39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444752" y="6803136"/>
            <a:ext cx="576072" cy="576072"/>
          </a:xfrm>
          <a:prstGeom prst="rect">
            <a:avLst/>
          </a:prstGeom>
        </p:spPr>
      </p:pic>
      <p:sp>
        <p:nvSpPr>
          <p:cNvPr id="18" name="Text 8"/>
          <p:cNvSpPr/>
          <p:nvPr>
            <p:custDataLst>
              <p:tags r:id="rId12"/>
            </p:custDataLst>
          </p:nvPr>
        </p:nvSpPr>
        <p:spPr>
          <a:xfrm rot="21600000">
            <a:off x="2350008" y="10634472"/>
            <a:ext cx="9436608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代码包可通过指定链接获取，路径为ai for math文件夹内的math.zip。确保下载完整后解压，以便顺利开展实验。</a:t>
            </a:r>
            <a:endParaRPr lang="en-US" sz="2600" dirty="0"/>
          </a:p>
        </p:txBody>
      </p:sp>
      <p:sp>
        <p:nvSpPr>
          <p:cNvPr id="19" name="Text 9"/>
          <p:cNvSpPr/>
          <p:nvPr>
            <p:custDataLst>
              <p:tags r:id="rId13"/>
            </p:custDataLst>
          </p:nvPr>
        </p:nvSpPr>
        <p:spPr>
          <a:xfrm rot="21600000">
            <a:off x="2350008" y="979322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下载方式</a:t>
            </a:r>
            <a:endParaRPr lang="en-US" sz="39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36192" y="9884664"/>
            <a:ext cx="365760" cy="466344"/>
          </a:xfrm>
          <a:prstGeom prst="rect">
            <a:avLst/>
          </a:prstGeom>
        </p:spPr>
      </p:pic>
      <p:sp>
        <p:nvSpPr>
          <p:cNvPr id="21" name="Text 10"/>
          <p:cNvSpPr/>
          <p:nvPr>
            <p:custDataLst>
              <p:tags r:id="rId15"/>
            </p:custDataLst>
          </p:nvPr>
        </p:nvSpPr>
        <p:spPr>
          <a:xfrm rot="21600000">
            <a:off x="2359152" y="4727448"/>
            <a:ext cx="9436608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实验数据集包含在代码包中，名为data.txt，可直接下载使用。数据集涵盖了多种数学问题，用于训练和测试分类器及计算引擎。</a:t>
            </a:r>
            <a:endParaRPr lang="en-US" sz="2600" dirty="0"/>
          </a:p>
        </p:txBody>
      </p:sp>
      <p:sp>
        <p:nvSpPr>
          <p:cNvPr id="22" name="Text 11"/>
          <p:cNvSpPr/>
          <p:nvPr>
            <p:custDataLst>
              <p:tags r:id="rId16"/>
            </p:custDataLst>
          </p:nvPr>
        </p:nvSpPr>
        <p:spPr>
          <a:xfrm rot="21600000">
            <a:off x="2359152" y="3858768"/>
            <a:ext cx="3721608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数据集获取</a:t>
            </a:r>
            <a:endParaRPr lang="en-US" sz="3900" dirty="0"/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36192" y="3941064"/>
            <a:ext cx="393192" cy="493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代码获取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71016" y="4535424"/>
            <a:ext cx="9473184" cy="698601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22808" y="4700016"/>
            <a:ext cx="320040" cy="32004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4173200" y="5541264"/>
            <a:ext cx="8942832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实验代码存储在指定路径中，用户可通过链接直接下载。代码包中包含分类器、计算引擎和推理引擎的核心实现模块。</a:t>
            </a:r>
            <a:endParaRPr lang="en-US" sz="2800" dirty="0"/>
          </a:p>
        </p:txBody>
      </p:sp>
      <p:sp>
        <p:nvSpPr>
          <p:cNvPr id="9" name="Text 2"/>
          <p:cNvSpPr/>
          <p:nvPr/>
        </p:nvSpPr>
        <p:spPr>
          <a:xfrm rot="21600000">
            <a:off x="14173200" y="457200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代码路径</a:t>
            </a:r>
            <a:endParaRPr lang="en-US" sz="42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22808" y="8741664"/>
            <a:ext cx="320040" cy="320040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 rot="21600000">
            <a:off x="14173200" y="9573768"/>
            <a:ext cx="8942832" cy="12618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代码运行需要Python 3.9及以上版本，并安装PyTorch、SymPy等依赖库。确保环境配置正确后，即可开始实验。</a:t>
            </a:r>
            <a:endParaRPr lang="en-US" sz="2800" dirty="0"/>
          </a:p>
        </p:txBody>
      </p:sp>
      <p:sp>
        <p:nvSpPr>
          <p:cNvPr id="12" name="Text 4"/>
          <p:cNvSpPr/>
          <p:nvPr/>
        </p:nvSpPr>
        <p:spPr>
          <a:xfrm rot="21600000">
            <a:off x="14173200" y="8613648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环境依赖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20537424" y="832104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658832" y="850392"/>
            <a:ext cx="283464" cy="28346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850856" y="850392"/>
            <a:ext cx="283464" cy="28346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85800" y="1883664"/>
            <a:ext cx="585216" cy="585216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93008" y="3529584"/>
            <a:ext cx="585216" cy="58521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 rot="21600000">
            <a:off x="978408" y="1984248"/>
            <a:ext cx="3922776" cy="222199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8750"/>
              </a:lnSpc>
              <a:buNone/>
            </a:pPr>
            <a:r>
              <a:rPr lang="en-US" sz="7000" kern="0" spc="200" dirty="0">
                <a:solidFill>
                  <a:srgbClr val="00000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CONT-</a:t>
            </a:r>
            <a:endParaRPr lang="en-US" sz="7000" dirty="0"/>
          </a:p>
          <a:p>
            <a:pPr marL="0" indent="0" algn="l">
              <a:lnSpc>
                <a:spcPts val="8750"/>
              </a:lnSpc>
              <a:buNone/>
            </a:pPr>
            <a:r>
              <a:rPr lang="en-US" sz="7000" kern="0" spc="200" dirty="0">
                <a:solidFill>
                  <a:srgbClr val="00000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ENTS</a:t>
            </a:r>
            <a:endParaRPr lang="en-US" sz="7000" dirty="0"/>
          </a:p>
        </p:txBody>
      </p:sp>
      <p:sp>
        <p:nvSpPr>
          <p:cNvPr id="8" name="Text 2"/>
          <p:cNvSpPr/>
          <p:nvPr/>
        </p:nvSpPr>
        <p:spPr>
          <a:xfrm rot="21600000">
            <a:off x="17949672" y="6455664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数据集准备</a:t>
            </a:r>
            <a:endParaRPr lang="en-US" sz="4200" dirty="0"/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8754344" y="4581144"/>
            <a:ext cx="1508760" cy="150876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 rot="21600000">
            <a:off x="18379440" y="5020056"/>
            <a:ext cx="2231136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04</a:t>
            </a:r>
            <a:endParaRPr lang="en-US" sz="4500" dirty="0"/>
          </a:p>
        </p:txBody>
      </p:sp>
      <p:sp>
        <p:nvSpPr>
          <p:cNvPr id="11" name="Text 4"/>
          <p:cNvSpPr/>
          <p:nvPr/>
        </p:nvSpPr>
        <p:spPr>
          <a:xfrm rot="21600000">
            <a:off x="13085064" y="6455664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实验工具</a:t>
            </a:r>
            <a:endParaRPr lang="en-US" sz="420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889736" y="4581144"/>
            <a:ext cx="1508760" cy="150876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 rot="21600000">
            <a:off x="13523976" y="5010912"/>
            <a:ext cx="2231136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03</a:t>
            </a:r>
            <a:endParaRPr lang="en-US" sz="4500" dirty="0"/>
          </a:p>
        </p:txBody>
      </p:sp>
      <p:sp>
        <p:nvSpPr>
          <p:cNvPr id="14" name="Text 6"/>
          <p:cNvSpPr/>
          <p:nvPr/>
        </p:nvSpPr>
        <p:spPr>
          <a:xfrm rot="21600000">
            <a:off x="8174736" y="6455664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实验原理</a:t>
            </a:r>
            <a:endParaRPr lang="en-US" sz="42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988552" y="4581144"/>
            <a:ext cx="1508760" cy="1508760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 rot="21600000">
            <a:off x="8631936" y="5010912"/>
            <a:ext cx="2212848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02</a:t>
            </a:r>
            <a:endParaRPr lang="en-US" sz="4500" dirty="0"/>
          </a:p>
        </p:txBody>
      </p:sp>
      <p:sp>
        <p:nvSpPr>
          <p:cNvPr id="17" name="Text 8"/>
          <p:cNvSpPr/>
          <p:nvPr/>
        </p:nvSpPr>
        <p:spPr>
          <a:xfrm rot="21600000">
            <a:off x="3291840" y="6455664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实验目的</a:t>
            </a:r>
            <a:endParaRPr lang="en-US" sz="420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05656" y="4581144"/>
            <a:ext cx="1508760" cy="150876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 rot="21600000">
            <a:off x="3794760" y="5010912"/>
            <a:ext cx="2084832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01</a:t>
            </a:r>
            <a:endParaRPr lang="en-US" sz="4500" dirty="0"/>
          </a:p>
        </p:txBody>
      </p:sp>
      <p:sp>
        <p:nvSpPr>
          <p:cNvPr id="20" name="Text 10"/>
          <p:cNvSpPr/>
          <p:nvPr/>
        </p:nvSpPr>
        <p:spPr>
          <a:xfrm rot="21600000">
            <a:off x="3291840" y="10085832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实验步骤</a:t>
            </a:r>
            <a:endParaRPr lang="en-US" sz="420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05656" y="8193024"/>
            <a:ext cx="1508760" cy="1508760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 rot="21600000">
            <a:off x="3749040" y="8613648"/>
            <a:ext cx="2221992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05</a:t>
            </a:r>
            <a:endParaRPr lang="en-US" sz="4500" dirty="0"/>
          </a:p>
        </p:txBody>
      </p:sp>
      <p:sp>
        <p:nvSpPr>
          <p:cNvPr id="23" name="Text 12"/>
          <p:cNvSpPr/>
          <p:nvPr/>
        </p:nvSpPr>
        <p:spPr>
          <a:xfrm rot="21600000">
            <a:off x="8174736" y="10085832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实验要求</a:t>
            </a:r>
            <a:endParaRPr lang="en-US" sz="42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988552" y="8193024"/>
            <a:ext cx="1508760" cy="1508760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 rot="21600000">
            <a:off x="8613648" y="8613648"/>
            <a:ext cx="2258568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06</a:t>
            </a:r>
            <a:endParaRPr lang="en-US" sz="4500" dirty="0"/>
          </a:p>
        </p:txBody>
      </p:sp>
      <p:sp>
        <p:nvSpPr>
          <p:cNvPr id="26" name="Text 14"/>
          <p:cNvSpPr/>
          <p:nvPr/>
        </p:nvSpPr>
        <p:spPr>
          <a:xfrm rot="21600000">
            <a:off x="13085064" y="10085832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思考题</a:t>
            </a:r>
            <a:endParaRPr lang="en-US" sz="42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889736" y="8193024"/>
            <a:ext cx="1508760" cy="1508760"/>
          </a:xfrm>
          <a:prstGeom prst="rect">
            <a:avLst/>
          </a:prstGeom>
        </p:spPr>
      </p:pic>
      <p:sp>
        <p:nvSpPr>
          <p:cNvPr id="28" name="Text 15"/>
          <p:cNvSpPr/>
          <p:nvPr/>
        </p:nvSpPr>
        <p:spPr>
          <a:xfrm rot="21600000">
            <a:off x="13551408" y="8613648"/>
            <a:ext cx="2194560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07</a:t>
            </a:r>
            <a:endParaRPr lang="en-US" sz="4500" dirty="0"/>
          </a:p>
        </p:txBody>
      </p:sp>
      <p:sp>
        <p:nvSpPr>
          <p:cNvPr id="29" name="Text 16"/>
          <p:cNvSpPr/>
          <p:nvPr/>
        </p:nvSpPr>
        <p:spPr>
          <a:xfrm rot="21600000">
            <a:off x="17949672" y="10085832"/>
            <a:ext cx="4206240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20202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问题解决</a:t>
            </a:r>
            <a:endParaRPr lang="en-US" sz="4200" dirty="0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8754344" y="8193024"/>
            <a:ext cx="1508760" cy="1508760"/>
          </a:xfrm>
          <a:prstGeom prst="rect">
            <a:avLst/>
          </a:prstGeom>
        </p:spPr>
      </p:pic>
      <p:sp>
        <p:nvSpPr>
          <p:cNvPr id="31" name="Text 17"/>
          <p:cNvSpPr/>
          <p:nvPr/>
        </p:nvSpPr>
        <p:spPr>
          <a:xfrm rot="21600000">
            <a:off x="18388584" y="8613648"/>
            <a:ext cx="2249424" cy="685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kern="0" spc="116" dirty="0">
                <a:solidFill>
                  <a:srgbClr val="202020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08</a:t>
            </a:r>
            <a:endParaRPr lang="en-US" sz="4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1911096" y="4096512"/>
            <a:ext cx="20217384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FIVE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8458200" y="6300216"/>
            <a:ext cx="7114032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实验步骤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环境搭建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10144" y="8750808"/>
            <a:ext cx="2944368" cy="291693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951976" y="10149840"/>
            <a:ext cx="777240" cy="685800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295376" y="8759952"/>
            <a:ext cx="3072384" cy="2907792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593824" y="10122408"/>
            <a:ext cx="786384" cy="77724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92640" y="7863840"/>
            <a:ext cx="4974336" cy="2286000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823192" y="8522208"/>
            <a:ext cx="676656" cy="749808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 rot="21600000">
            <a:off x="9144000" y="5202936"/>
            <a:ext cx="6099048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在机房环境中检查并激活现有环境，若不存在则按照个人电脑的步骤进行配置。确保环境配置正确后，方可进行后续实验。</a:t>
            </a:r>
            <a:endParaRPr lang="en-US" sz="2600" dirty="0"/>
          </a:p>
        </p:txBody>
      </p:sp>
      <p:sp>
        <p:nvSpPr>
          <p:cNvPr id="13" name="Text 2"/>
          <p:cNvSpPr/>
          <p:nvPr/>
        </p:nvSpPr>
        <p:spPr>
          <a:xfrm rot="21600000">
            <a:off x="10707624" y="4379976"/>
            <a:ext cx="2971800" cy="54864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36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机房环境</a:t>
            </a:r>
            <a:endParaRPr lang="en-US" sz="3600" dirty="0"/>
          </a:p>
        </p:txBody>
      </p:sp>
      <p:sp>
        <p:nvSpPr>
          <p:cNvPr id="14" name="Text 3"/>
          <p:cNvSpPr/>
          <p:nvPr/>
        </p:nvSpPr>
        <p:spPr>
          <a:xfrm rot="21600000">
            <a:off x="1261872" y="9592056"/>
            <a:ext cx="6099048" cy="2276856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r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在个人电脑上配置Anaconda环境，新建Python 3.12.4环境并安装依赖库。通过命令行创建环境并安装requirements.txt中的依赖。</a:t>
            </a:r>
            <a:endParaRPr lang="en-US" sz="2600" dirty="0"/>
          </a:p>
        </p:txBody>
      </p:sp>
      <p:sp>
        <p:nvSpPr>
          <p:cNvPr id="15" name="Text 4"/>
          <p:cNvSpPr/>
          <p:nvPr/>
        </p:nvSpPr>
        <p:spPr>
          <a:xfrm rot="21600000">
            <a:off x="4379976" y="8759952"/>
            <a:ext cx="2971800" cy="54864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r">
              <a:lnSpc>
                <a:spcPts val="4320"/>
              </a:lnSpc>
              <a:buNone/>
            </a:pPr>
            <a:r>
              <a:rPr lang="en-US" sz="36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个人电脑</a:t>
            </a:r>
            <a:endParaRPr lang="en-US" sz="3600" dirty="0"/>
          </a:p>
        </p:txBody>
      </p:sp>
      <p:sp>
        <p:nvSpPr>
          <p:cNvPr id="16" name="Text 5"/>
          <p:cNvSpPr/>
          <p:nvPr/>
        </p:nvSpPr>
        <p:spPr>
          <a:xfrm rot="21600000">
            <a:off x="17053560" y="9601200"/>
            <a:ext cx="6099048" cy="2276856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在集群环境中通过终端登录节点，进入分配的Docker容器，利用PBS文件提交任务。按照教程完成集群环境的搭建和任务提交。</a:t>
            </a:r>
            <a:endParaRPr lang="en-US" sz="2600" dirty="0"/>
          </a:p>
        </p:txBody>
      </p:sp>
      <p:sp>
        <p:nvSpPr>
          <p:cNvPr id="17" name="Text 6"/>
          <p:cNvSpPr/>
          <p:nvPr/>
        </p:nvSpPr>
        <p:spPr>
          <a:xfrm rot="21600000">
            <a:off x="17053560" y="8769096"/>
            <a:ext cx="2971800" cy="54864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集群环境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7370064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分类器实现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 rot="21600000">
            <a:off x="16349472" y="11009376"/>
            <a:ext cx="2807208" cy="52120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080"/>
              </a:lnSpc>
              <a:buNone/>
            </a:pPr>
            <a:r>
              <a:rPr lang="en-US" sz="34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分类流程</a:t>
            </a:r>
            <a:endParaRPr lang="en-US" sz="3400" dirty="0"/>
          </a:p>
        </p:txBody>
      </p:sp>
      <p:sp>
        <p:nvSpPr>
          <p:cNvPr id="7" name="Text 2"/>
          <p:cNvSpPr/>
          <p:nvPr/>
        </p:nvSpPr>
        <p:spPr>
          <a:xfrm rot="21600000">
            <a:off x="13194792" y="4709160"/>
            <a:ext cx="1984248" cy="3657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r">
              <a:lnSpc>
                <a:spcPts val="2880"/>
              </a:lnSpc>
              <a:buNone/>
            </a:pPr>
            <a:r>
              <a:rPr lang="en-US" sz="24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问题输入</a:t>
            </a:r>
            <a:endParaRPr lang="en-US" sz="2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849856" y="4078224"/>
            <a:ext cx="5815584" cy="630021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 rot="21600000">
            <a:off x="20272248" y="4709160"/>
            <a:ext cx="1984248" cy="3657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2880"/>
              </a:lnSpc>
              <a:buNone/>
            </a:pPr>
            <a:r>
              <a:rPr lang="en-US" sz="24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分类处理</a:t>
            </a:r>
            <a:endParaRPr lang="en-US" sz="24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3258800" y="5120640"/>
            <a:ext cx="2212848" cy="54864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0061936" y="5120640"/>
            <a:ext cx="2212848" cy="54864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3258800" y="9656064"/>
            <a:ext cx="2212848" cy="54864"/>
          </a:xfrm>
          <a:prstGeom prst="rect">
            <a:avLst/>
          </a:prstGeom>
        </p:spPr>
      </p:pic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0061936" y="9656064"/>
            <a:ext cx="2212848" cy="54864"/>
          </a:xfrm>
          <a:prstGeom prst="rect">
            <a:avLst/>
          </a:prstGeom>
        </p:spPr>
      </p:pic>
      <p:sp>
        <p:nvSpPr>
          <p:cNvPr id="14" name="Text 4"/>
          <p:cNvSpPr/>
          <p:nvPr/>
        </p:nvSpPr>
        <p:spPr>
          <a:xfrm rot="21600000">
            <a:off x="13194792" y="9217152"/>
            <a:ext cx="1984248" cy="3657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r">
              <a:lnSpc>
                <a:spcPts val="2880"/>
              </a:lnSpc>
              <a:buNone/>
            </a:pPr>
            <a:r>
              <a:rPr lang="en-US" sz="24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信息提取</a:t>
            </a:r>
            <a:endParaRPr lang="en-US" sz="2400" dirty="0"/>
          </a:p>
        </p:txBody>
      </p:sp>
      <p:sp>
        <p:nvSpPr>
          <p:cNvPr id="15" name="Text 5"/>
          <p:cNvSpPr/>
          <p:nvPr/>
        </p:nvSpPr>
        <p:spPr>
          <a:xfrm rot="21600000">
            <a:off x="20272248" y="9217152"/>
            <a:ext cx="1984248" cy="3657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2880"/>
              </a:lnSpc>
              <a:buNone/>
            </a:pPr>
            <a:r>
              <a:rPr lang="en-US" sz="24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结果输出</a:t>
            </a:r>
            <a:endParaRPr lang="en-US" sz="2400" dirty="0"/>
          </a:p>
        </p:txBody>
      </p:sp>
      <p:sp>
        <p:nvSpPr>
          <p:cNvPr id="16" name="Text 6"/>
          <p:cNvSpPr/>
          <p:nvPr/>
        </p:nvSpPr>
        <p:spPr>
          <a:xfrm rot="21600000">
            <a:off x="2359152" y="7708392"/>
            <a:ext cx="9436608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可以对代码进行修改，采取更好的分词方法，并在实验报告中给出说明。通过classify_test.py进行简易测试。</a:t>
            </a:r>
            <a:endParaRPr lang="en-US" sz="2600" dirty="0"/>
          </a:p>
        </p:txBody>
      </p:sp>
      <p:sp>
        <p:nvSpPr>
          <p:cNvPr id="17" name="Text 7"/>
          <p:cNvSpPr/>
          <p:nvPr/>
        </p:nvSpPr>
        <p:spPr>
          <a:xfrm rot="21600000">
            <a:off x="2359152" y="682142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代码修改</a:t>
            </a:r>
            <a:endParaRPr lang="en-US" sz="39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444752" y="6803136"/>
            <a:ext cx="576072" cy="576072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 rot="21600000">
            <a:off x="2350008" y="10634472"/>
            <a:ext cx="9436608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通过修改classify_test.py进行一些简易测试，验证分类器的准确性和稳定性。</a:t>
            </a:r>
            <a:endParaRPr lang="en-US" sz="2600" dirty="0"/>
          </a:p>
        </p:txBody>
      </p:sp>
      <p:sp>
        <p:nvSpPr>
          <p:cNvPr id="20" name="Text 9"/>
          <p:cNvSpPr/>
          <p:nvPr/>
        </p:nvSpPr>
        <p:spPr>
          <a:xfrm rot="21600000">
            <a:off x="2350008" y="979322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测试验证</a:t>
            </a:r>
            <a:endParaRPr lang="en-US" sz="3900" dirty="0"/>
          </a:p>
        </p:txBody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36192" y="9884664"/>
            <a:ext cx="365760" cy="466344"/>
          </a:xfrm>
          <a:prstGeom prst="rect">
            <a:avLst/>
          </a:prstGeom>
        </p:spPr>
      </p:pic>
      <p:sp>
        <p:nvSpPr>
          <p:cNvPr id="22" name="Text 10"/>
          <p:cNvSpPr/>
          <p:nvPr/>
        </p:nvSpPr>
        <p:spPr>
          <a:xfrm rot="21600000">
            <a:off x="2359152" y="4727448"/>
            <a:ext cx="9436608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对提供的数据集输入train_data接口，并自行标定相应的labels（约30道）。定义special_word作为简易的分词方法。</a:t>
            </a:r>
            <a:endParaRPr lang="en-US" sz="2600" dirty="0"/>
          </a:p>
        </p:txBody>
      </p:sp>
      <p:sp>
        <p:nvSpPr>
          <p:cNvPr id="23" name="Text 11"/>
          <p:cNvSpPr/>
          <p:nvPr/>
        </p:nvSpPr>
        <p:spPr>
          <a:xfrm rot="21600000">
            <a:off x="2359152" y="3858768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数据输入</a:t>
            </a:r>
            <a:endParaRPr lang="en-US" sz="3900" dirty="0"/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36192" y="3941064"/>
            <a:ext cx="393192" cy="493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信息提取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9436608" y="4809744"/>
            <a:ext cx="5577840" cy="555955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00000">
            <a:off x="9427464" y="5157216"/>
            <a:ext cx="5577840" cy="555955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86216" y="4315968"/>
            <a:ext cx="7260336" cy="7260336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 rot="21600000">
            <a:off x="1700784" y="6976872"/>
            <a:ext cx="6044184" cy="25146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formula_extractor.py中包含一个正则提取表达式的类，用于提取对应引擎所需表达式</a:t>
            </a:r>
            <a:r>
              <a:rPr lang="zh-CN" alt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，并转换为标准形式</a:t>
            </a: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。通过formula_test.py进行简易测试。</a:t>
            </a:r>
            <a:endParaRPr lang="en-US" sz="2800" dirty="0"/>
          </a:p>
        </p:txBody>
      </p:sp>
      <p:sp>
        <p:nvSpPr>
          <p:cNvPr id="10" name="Text 2"/>
          <p:cNvSpPr/>
          <p:nvPr/>
        </p:nvSpPr>
        <p:spPr>
          <a:xfrm rot="21600000">
            <a:off x="1700784" y="598932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正则提取</a:t>
            </a:r>
            <a:endParaRPr lang="en-US" sz="4200" dirty="0"/>
          </a:p>
        </p:txBody>
      </p:sp>
      <p:sp>
        <p:nvSpPr>
          <p:cNvPr id="11" name="Text 3"/>
          <p:cNvSpPr/>
          <p:nvPr/>
        </p:nvSpPr>
        <p:spPr>
          <a:xfrm rot="21600000">
            <a:off x="16660368" y="6986016"/>
            <a:ext cx="6044184" cy="25146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该类在实验中运用多次，比较重要，包含三个函数用于提取对应引擎所需表达式的一些基本工具。确保提取的准确性和完整性。</a:t>
            </a:r>
            <a:endParaRPr lang="en-US" sz="2800" dirty="0"/>
          </a:p>
        </p:txBody>
      </p:sp>
      <p:sp>
        <p:nvSpPr>
          <p:cNvPr id="12" name="Text 4"/>
          <p:cNvSpPr/>
          <p:nvPr/>
        </p:nvSpPr>
        <p:spPr>
          <a:xfrm rot="21600000">
            <a:off x="16660368" y="6007608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工具函数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3576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微分方程拟合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801600" y="5614416"/>
            <a:ext cx="2157984" cy="218541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432536" y="6336792"/>
            <a:ext cx="877824" cy="749808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5407640" y="6757416"/>
            <a:ext cx="7744968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expr_calculate.py为一个基于神经网络的拟合器，用于对输入数据进行拟合。通过修改网络结构和loss_function进行优化。</a:t>
            </a:r>
            <a:endParaRPr lang="en-US" sz="2800" dirty="0"/>
          </a:p>
        </p:txBody>
      </p:sp>
      <p:sp>
        <p:nvSpPr>
          <p:cNvPr id="9" name="Text 2"/>
          <p:cNvSpPr/>
          <p:nvPr/>
        </p:nvSpPr>
        <p:spPr>
          <a:xfrm rot="21600000">
            <a:off x="15407640" y="578815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神经网络</a:t>
            </a:r>
            <a:endParaRPr lang="en-US" sz="42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34440" y="5605272"/>
            <a:ext cx="2157984" cy="2176272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947672" y="6300216"/>
            <a:ext cx="749808" cy="749808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 rot="21600000">
            <a:off x="3831336" y="6729984"/>
            <a:ext cx="7744968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data_sample.py包含对函数采样的逻辑，通过采样生成训练数据。确保采样数据的分布合理，能够反映函数的特征。</a:t>
            </a:r>
            <a:endParaRPr lang="en-US" sz="2800" dirty="0"/>
          </a:p>
        </p:txBody>
      </p:sp>
      <p:sp>
        <p:nvSpPr>
          <p:cNvPr id="13" name="Text 4"/>
          <p:cNvSpPr/>
          <p:nvPr/>
        </p:nvSpPr>
        <p:spPr>
          <a:xfrm rot="21600000">
            <a:off x="3831336" y="576072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数据采样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测试验证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 rot="21600000">
            <a:off x="1316736" y="7991856"/>
            <a:ext cx="6391656" cy="2276856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在main.py中使用batch_process_questions函数处理问题，提交输出的answer.txt。确保问题处理的准确性和完整性。</a:t>
            </a:r>
            <a:endParaRPr lang="en-US" sz="2600" dirty="0"/>
          </a:p>
        </p:txBody>
      </p:sp>
      <p:sp>
        <p:nvSpPr>
          <p:cNvPr id="7" name="Text 2"/>
          <p:cNvSpPr/>
          <p:nvPr/>
        </p:nvSpPr>
        <p:spPr>
          <a:xfrm rot="21600000">
            <a:off x="1316736" y="7114032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问题处理</a:t>
            </a:r>
            <a:endParaRPr lang="en-US" sz="3900" dirty="0"/>
          </a:p>
        </p:txBody>
      </p:sp>
      <p:sp>
        <p:nvSpPr>
          <p:cNvPr id="8" name="Text 3"/>
          <p:cNvSpPr/>
          <p:nvPr/>
        </p:nvSpPr>
        <p:spPr>
          <a:xfrm rot="21600000">
            <a:off x="1307592" y="4791456"/>
            <a:ext cx="6099048" cy="1828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14400"/>
              </a:lnSpc>
              <a:buNone/>
            </a:pPr>
            <a:r>
              <a:rPr lang="en-US" sz="12000" dirty="0">
                <a:solidFill>
                  <a:srgbClr val="A8C4E4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01</a:t>
            </a:r>
            <a:endParaRPr lang="en-US" sz="12000" dirty="0"/>
          </a:p>
        </p:txBody>
      </p:sp>
      <p:sp>
        <p:nvSpPr>
          <p:cNvPr id="9" name="Text 4"/>
          <p:cNvSpPr/>
          <p:nvPr/>
        </p:nvSpPr>
        <p:spPr>
          <a:xfrm rot="21600000">
            <a:off x="8988552" y="7991856"/>
            <a:ext cx="6373368" cy="2276856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根据注释补全process_question函数，注意category ==3中各个函数以及类的用法。确保代码逻辑正确，能够处理各种类型的问题。</a:t>
            </a:r>
            <a:endParaRPr lang="en-US" sz="2600" dirty="0"/>
          </a:p>
        </p:txBody>
      </p:sp>
      <p:sp>
        <p:nvSpPr>
          <p:cNvPr id="10" name="Text 5"/>
          <p:cNvSpPr/>
          <p:nvPr/>
        </p:nvSpPr>
        <p:spPr>
          <a:xfrm rot="21600000">
            <a:off x="9006840" y="7114032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代码补全</a:t>
            </a:r>
            <a:endParaRPr lang="en-US" sz="3900" dirty="0"/>
          </a:p>
        </p:txBody>
      </p:sp>
      <p:sp>
        <p:nvSpPr>
          <p:cNvPr id="11" name="Text 6"/>
          <p:cNvSpPr/>
          <p:nvPr/>
        </p:nvSpPr>
        <p:spPr>
          <a:xfrm rot="21600000">
            <a:off x="9006840" y="4791456"/>
            <a:ext cx="6099048" cy="1828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14400"/>
              </a:lnSpc>
              <a:buNone/>
            </a:pPr>
            <a:r>
              <a:rPr lang="en-US" sz="12000" dirty="0">
                <a:solidFill>
                  <a:srgbClr val="A8C4E4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02</a:t>
            </a:r>
            <a:endParaRPr lang="en-US" sz="12000" dirty="0"/>
          </a:p>
        </p:txBody>
      </p:sp>
      <p:sp>
        <p:nvSpPr>
          <p:cNvPr id="12" name="Text 7"/>
          <p:cNvSpPr/>
          <p:nvPr/>
        </p:nvSpPr>
        <p:spPr>
          <a:xfrm rot="21600000">
            <a:off x="16687800" y="7991856"/>
            <a:ext cx="6391656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通过测试集验证模型的正确率，分析误差来源并进行调参优化。确保模型在测试集上的表现达到预期。</a:t>
            </a:r>
            <a:endParaRPr lang="en-US" sz="2600" dirty="0"/>
          </a:p>
        </p:txBody>
      </p:sp>
      <p:sp>
        <p:nvSpPr>
          <p:cNvPr id="13" name="Text 8"/>
          <p:cNvSpPr/>
          <p:nvPr/>
        </p:nvSpPr>
        <p:spPr>
          <a:xfrm rot="21600000">
            <a:off x="16696944" y="7114032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结果验证</a:t>
            </a:r>
            <a:endParaRPr lang="en-US" sz="3900" dirty="0"/>
          </a:p>
        </p:txBody>
      </p:sp>
      <p:sp>
        <p:nvSpPr>
          <p:cNvPr id="14" name="Text 9"/>
          <p:cNvSpPr/>
          <p:nvPr/>
        </p:nvSpPr>
        <p:spPr>
          <a:xfrm rot="21600000">
            <a:off x="16696944" y="4791456"/>
            <a:ext cx="6099048" cy="18288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14400"/>
              </a:lnSpc>
              <a:buNone/>
            </a:pPr>
            <a:r>
              <a:rPr lang="en-US" sz="12000" dirty="0">
                <a:solidFill>
                  <a:srgbClr val="A8C4E4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03</a:t>
            </a:r>
            <a:endParaRPr lang="en-US" sz="1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2798064" y="4096512"/>
            <a:ext cx="18425160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SIX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8458200" y="6300216"/>
            <a:ext cx="7114032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实验要求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提交内容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857232" y="5650992"/>
            <a:ext cx="3520440" cy="4416552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 rot="21600000">
            <a:off x="14374368" y="9345168"/>
            <a:ext cx="7616952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提交测试集的正确率报告，详细记录模型在测试集上的表现，分析误差来源并提出改进建议。确保报告内容清晰，逻辑严谨。</a:t>
            </a:r>
            <a:endParaRPr lang="en-US" sz="2600" dirty="0"/>
          </a:p>
        </p:txBody>
      </p:sp>
      <p:sp>
        <p:nvSpPr>
          <p:cNvPr id="8" name="Text 2"/>
          <p:cNvSpPr/>
          <p:nvPr/>
        </p:nvSpPr>
        <p:spPr>
          <a:xfrm rot="21600000">
            <a:off x="14374368" y="8485632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测试报告</a:t>
            </a:r>
            <a:endParaRPr lang="en-US" sz="3900" dirty="0"/>
          </a:p>
        </p:txBody>
      </p:sp>
      <p:sp>
        <p:nvSpPr>
          <p:cNvPr id="9" name="Text 3"/>
          <p:cNvSpPr/>
          <p:nvPr/>
        </p:nvSpPr>
        <p:spPr>
          <a:xfrm rot="21600000">
            <a:off x="14374368" y="5541264"/>
            <a:ext cx="7616952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提交超参数调优的实验记录，详细记录每次调参的过程和结果，分析不同参数对模型性能的影响。确保记录完整，便于后续分析。</a:t>
            </a:r>
            <a:endParaRPr lang="en-US" sz="2600" dirty="0"/>
          </a:p>
        </p:txBody>
      </p:sp>
      <p:sp>
        <p:nvSpPr>
          <p:cNvPr id="10" name="Text 4"/>
          <p:cNvSpPr/>
          <p:nvPr/>
        </p:nvSpPr>
        <p:spPr>
          <a:xfrm rot="21600000">
            <a:off x="14374368" y="467258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调优记录</a:t>
            </a:r>
            <a:endParaRPr lang="en-US" sz="3900" dirty="0"/>
          </a:p>
        </p:txBody>
      </p:sp>
      <p:sp>
        <p:nvSpPr>
          <p:cNvPr id="11" name="Text 5"/>
          <p:cNvSpPr/>
          <p:nvPr/>
        </p:nvSpPr>
        <p:spPr>
          <a:xfrm rot="21600000">
            <a:off x="2359152" y="7443216"/>
            <a:ext cx="7598664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提交实验的完整代码，包含所有模块的实现和注释，确保代码可读性和可复现性。代码应涵盖分类器、计算引擎和推理引擎的核心功能。</a:t>
            </a:r>
            <a:endParaRPr lang="en-US" sz="2600" dirty="0"/>
          </a:p>
        </p:txBody>
      </p:sp>
      <p:sp>
        <p:nvSpPr>
          <p:cNvPr id="12" name="Text 6"/>
          <p:cNvSpPr/>
          <p:nvPr/>
        </p:nvSpPr>
        <p:spPr>
          <a:xfrm rot="21600000">
            <a:off x="2359152" y="6574536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完整代码</a:t>
            </a:r>
            <a:endParaRPr lang="en-US" sz="3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评分标准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27832" y="4169664"/>
            <a:ext cx="6821424" cy="7278624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 rot="21600000">
            <a:off x="12637008" y="5330952"/>
            <a:ext cx="8631936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实验评分标准包括环境搭建与分类器（2分）、计算引擎1（1分）、计算引擎2（2分）、推理引擎3（3分）和实验报告（2分）。确保每个任务达到评分要求。</a:t>
            </a:r>
            <a:endParaRPr lang="en-US" sz="2800" dirty="0"/>
          </a:p>
        </p:txBody>
      </p:sp>
      <p:sp>
        <p:nvSpPr>
          <p:cNvPr id="8" name="Text 2"/>
          <p:cNvSpPr/>
          <p:nvPr/>
        </p:nvSpPr>
        <p:spPr>
          <a:xfrm rot="21600000">
            <a:off x="12637008" y="437083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任务分值</a:t>
            </a:r>
            <a:endParaRPr lang="en-US" sz="4200" dirty="0"/>
          </a:p>
        </p:txBody>
      </p:sp>
      <p:sp>
        <p:nvSpPr>
          <p:cNvPr id="9" name="Text 3"/>
          <p:cNvSpPr/>
          <p:nvPr/>
        </p:nvSpPr>
        <p:spPr>
          <a:xfrm rot="21600000">
            <a:off x="12637008" y="9372600"/>
            <a:ext cx="8631936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根据分类器的正确率、计算引擎的准确性和推理引擎的测试集正确率进行评分。实验报告需内容完整，逻辑清晰，思考题完整完成。</a:t>
            </a:r>
            <a:endParaRPr lang="en-US" sz="2800" dirty="0"/>
          </a:p>
        </p:txBody>
      </p:sp>
      <p:sp>
        <p:nvSpPr>
          <p:cNvPr id="10" name="Text 4"/>
          <p:cNvSpPr/>
          <p:nvPr/>
        </p:nvSpPr>
        <p:spPr>
          <a:xfrm rot="21600000">
            <a:off x="12637008" y="8403336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评分细则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推荐流程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08176" y="8330184"/>
            <a:ext cx="21588984" cy="180136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71800" y="9336024"/>
            <a:ext cx="585216" cy="1179576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808976" y="7342632"/>
            <a:ext cx="594360" cy="182880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264408" y="10222992"/>
            <a:ext cx="2843784" cy="630936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 rot="21600000">
            <a:off x="3172968" y="11055096"/>
            <a:ext cx="30906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配置实验环境</a:t>
            </a:r>
            <a:endParaRPr lang="en-US" sz="1600" dirty="0"/>
          </a:p>
        </p:txBody>
      </p:sp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19272" y="10277856"/>
            <a:ext cx="530352" cy="530352"/>
          </a:xfrm>
          <a:prstGeom prst="rect">
            <a:avLst/>
          </a:prstGeom>
        </p:spPr>
      </p:pic>
      <p:sp>
        <p:nvSpPr>
          <p:cNvPr id="12" name="Text 2"/>
          <p:cNvSpPr/>
          <p:nvPr/>
        </p:nvSpPr>
        <p:spPr>
          <a:xfrm rot="21600000">
            <a:off x="3913632" y="10387584"/>
            <a:ext cx="1737360" cy="32004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环境搭建</a:t>
            </a:r>
            <a:endParaRPr lang="en-US" sz="2100" dirty="0"/>
          </a:p>
        </p:txBody>
      </p:sp>
      <p:pic>
        <p:nvPicPr>
          <p:cNvPr id="13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229600" y="7013448"/>
            <a:ext cx="2843784" cy="630936"/>
          </a:xfrm>
          <a:prstGeom prst="rect">
            <a:avLst/>
          </a:prstGeom>
        </p:spPr>
      </p:pic>
      <p:sp>
        <p:nvSpPr>
          <p:cNvPr id="14" name="Text 3"/>
          <p:cNvSpPr/>
          <p:nvPr/>
        </p:nvSpPr>
        <p:spPr>
          <a:xfrm rot="21600000">
            <a:off x="8138160" y="7836408"/>
            <a:ext cx="30906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实现分类器</a:t>
            </a:r>
            <a:endParaRPr lang="en-US" sz="1600" dirty="0"/>
          </a:p>
        </p:txBody>
      </p:sp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284464" y="7059168"/>
            <a:ext cx="530352" cy="530352"/>
          </a:xfrm>
          <a:prstGeom prst="rect">
            <a:avLst/>
          </a:prstGeom>
        </p:spPr>
      </p:pic>
      <p:sp>
        <p:nvSpPr>
          <p:cNvPr id="16" name="Text 4"/>
          <p:cNvSpPr/>
          <p:nvPr/>
        </p:nvSpPr>
        <p:spPr>
          <a:xfrm rot="21600000">
            <a:off x="8988552" y="7159752"/>
            <a:ext cx="1536192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分类器</a:t>
            </a:r>
            <a:endParaRPr lang="en-US" sz="2200" dirty="0"/>
          </a:p>
        </p:txBody>
      </p:sp>
      <p:pic>
        <p:nvPicPr>
          <p:cNvPr id="17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680960" y="9089136"/>
            <a:ext cx="320040" cy="320040"/>
          </a:xfrm>
          <a:prstGeom prst="rect">
            <a:avLst/>
          </a:prstGeom>
        </p:spPr>
      </p:pic>
      <p:pic>
        <p:nvPicPr>
          <p:cNvPr id="18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772400" y="9180576"/>
            <a:ext cx="137160" cy="137160"/>
          </a:xfrm>
          <a:prstGeom prst="rect">
            <a:avLst/>
          </a:prstGeom>
        </p:spPr>
      </p:pic>
      <p:sp>
        <p:nvSpPr>
          <p:cNvPr id="19" name="Text 5"/>
          <p:cNvSpPr/>
          <p:nvPr/>
        </p:nvSpPr>
        <p:spPr>
          <a:xfrm rot="21600000">
            <a:off x="2487168" y="8714232"/>
            <a:ext cx="10332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第1周</a:t>
            </a:r>
            <a:endParaRPr lang="en-US" sz="1600" dirty="0"/>
          </a:p>
        </p:txBody>
      </p:sp>
      <p:sp>
        <p:nvSpPr>
          <p:cNvPr id="20" name="Text 6"/>
          <p:cNvSpPr/>
          <p:nvPr/>
        </p:nvSpPr>
        <p:spPr>
          <a:xfrm rot="21600000">
            <a:off x="7324344" y="9528048"/>
            <a:ext cx="10332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第1周</a:t>
            </a:r>
            <a:endParaRPr lang="en-US" sz="1600" dirty="0"/>
          </a:p>
        </p:txBody>
      </p:sp>
      <p:pic>
        <p:nvPicPr>
          <p:cNvPr id="21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664440" y="9308592"/>
            <a:ext cx="585216" cy="1179576"/>
          </a:xfrm>
          <a:prstGeom prst="rect">
            <a:avLst/>
          </a:prstGeom>
        </p:spPr>
      </p:pic>
      <p:pic>
        <p:nvPicPr>
          <p:cNvPr id="22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2518136" y="9089136"/>
            <a:ext cx="320040" cy="320040"/>
          </a:xfrm>
          <a:prstGeom prst="rect">
            <a:avLst/>
          </a:prstGeom>
        </p:spPr>
      </p:pic>
      <p:pic>
        <p:nvPicPr>
          <p:cNvPr id="23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2609576" y="9180576"/>
            <a:ext cx="137160" cy="137160"/>
          </a:xfrm>
          <a:prstGeom prst="rect">
            <a:avLst/>
          </a:prstGeom>
        </p:spPr>
      </p:pic>
      <p:pic>
        <p:nvPicPr>
          <p:cNvPr id="24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2957048" y="10195560"/>
            <a:ext cx="2843784" cy="630936"/>
          </a:xfrm>
          <a:prstGeom prst="rect">
            <a:avLst/>
          </a:prstGeom>
        </p:spPr>
      </p:pic>
      <p:sp>
        <p:nvSpPr>
          <p:cNvPr id="25" name="Text 7"/>
          <p:cNvSpPr/>
          <p:nvPr/>
        </p:nvSpPr>
        <p:spPr>
          <a:xfrm rot="21600000">
            <a:off x="12865608" y="11027664"/>
            <a:ext cx="30906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优化计算引擎</a:t>
            </a:r>
            <a:endParaRPr lang="en-US" sz="1600" dirty="0"/>
          </a:p>
        </p:txBody>
      </p:sp>
      <p:pic>
        <p:nvPicPr>
          <p:cNvPr id="26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3002768" y="10250424"/>
            <a:ext cx="530352" cy="530352"/>
          </a:xfrm>
          <a:prstGeom prst="rect">
            <a:avLst/>
          </a:prstGeom>
        </p:spPr>
      </p:pic>
      <p:sp>
        <p:nvSpPr>
          <p:cNvPr id="27" name="Text 8"/>
          <p:cNvSpPr/>
          <p:nvPr/>
        </p:nvSpPr>
        <p:spPr>
          <a:xfrm rot="21600000">
            <a:off x="13587984" y="10360152"/>
            <a:ext cx="1737360" cy="32004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计算引擎</a:t>
            </a:r>
            <a:endParaRPr lang="en-US" sz="2100" dirty="0"/>
          </a:p>
        </p:txBody>
      </p:sp>
      <p:sp>
        <p:nvSpPr>
          <p:cNvPr id="28" name="Text 9"/>
          <p:cNvSpPr/>
          <p:nvPr/>
        </p:nvSpPr>
        <p:spPr>
          <a:xfrm rot="21600000">
            <a:off x="17016984" y="9518904"/>
            <a:ext cx="10332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第3周</a:t>
            </a:r>
            <a:endParaRPr lang="en-US" sz="1600" dirty="0"/>
          </a:p>
        </p:txBody>
      </p:sp>
      <p:sp>
        <p:nvSpPr>
          <p:cNvPr id="29" name="Text 10"/>
          <p:cNvSpPr/>
          <p:nvPr/>
        </p:nvSpPr>
        <p:spPr>
          <a:xfrm rot="21600000">
            <a:off x="12170664" y="8714232"/>
            <a:ext cx="103327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第2周</a:t>
            </a:r>
            <a:endParaRPr lang="en-US" sz="1600" dirty="0"/>
          </a:p>
        </p:txBody>
      </p:sp>
      <p:pic>
        <p:nvPicPr>
          <p:cNvPr id="30" name="Image 1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7501616" y="7324344"/>
            <a:ext cx="594360" cy="1828800"/>
          </a:xfrm>
          <a:prstGeom prst="rect">
            <a:avLst/>
          </a:prstGeom>
        </p:spPr>
      </p:pic>
      <p:pic>
        <p:nvPicPr>
          <p:cNvPr id="31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922240" y="6995160"/>
            <a:ext cx="2843784" cy="630936"/>
          </a:xfrm>
          <a:prstGeom prst="rect">
            <a:avLst/>
          </a:prstGeom>
        </p:spPr>
      </p:pic>
      <p:sp>
        <p:nvSpPr>
          <p:cNvPr id="32" name="Text 11"/>
          <p:cNvSpPr/>
          <p:nvPr/>
        </p:nvSpPr>
        <p:spPr>
          <a:xfrm rot="21600000">
            <a:off x="17830800" y="7827264"/>
            <a:ext cx="3044952" cy="2468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1920"/>
              </a:lnSpc>
              <a:buNone/>
            </a:pPr>
            <a:r>
              <a:rPr lang="en-US" sz="1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测试推理引擎</a:t>
            </a:r>
            <a:endParaRPr lang="en-US" sz="1600" dirty="0"/>
          </a:p>
        </p:txBody>
      </p:sp>
      <p:pic>
        <p:nvPicPr>
          <p:cNvPr id="33" name="Image 1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7967960" y="7050024"/>
            <a:ext cx="530352" cy="530352"/>
          </a:xfrm>
          <a:prstGeom prst="rect">
            <a:avLst/>
          </a:prstGeom>
        </p:spPr>
      </p:pic>
      <p:sp>
        <p:nvSpPr>
          <p:cNvPr id="34" name="Text 12"/>
          <p:cNvSpPr/>
          <p:nvPr/>
        </p:nvSpPr>
        <p:spPr>
          <a:xfrm rot="21600000">
            <a:off x="18516600" y="7150608"/>
            <a:ext cx="1819656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推理引擎</a:t>
            </a:r>
            <a:endParaRPr lang="en-US" sz="2200" dirty="0"/>
          </a:p>
        </p:txBody>
      </p:sp>
      <p:pic>
        <p:nvPicPr>
          <p:cNvPr id="35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7373600" y="9079992"/>
            <a:ext cx="320040" cy="320040"/>
          </a:xfrm>
          <a:prstGeom prst="rect">
            <a:avLst/>
          </a:prstGeom>
        </p:spPr>
      </p:pic>
      <p:pic>
        <p:nvPicPr>
          <p:cNvPr id="36" name="Image 2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7465040" y="9171432"/>
            <a:ext cx="137160" cy="137160"/>
          </a:xfrm>
          <a:prstGeom prst="rect">
            <a:avLst/>
          </a:prstGeom>
        </p:spPr>
      </p:pic>
      <p:sp>
        <p:nvSpPr>
          <p:cNvPr id="37" name="Text 13"/>
          <p:cNvSpPr/>
          <p:nvPr/>
        </p:nvSpPr>
        <p:spPr>
          <a:xfrm rot="21600000">
            <a:off x="11036808" y="11814048"/>
            <a:ext cx="2313432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8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实验流程</a:t>
            </a:r>
            <a:endParaRPr lang="en-US" sz="2800" dirty="0"/>
          </a:p>
        </p:txBody>
      </p:sp>
      <p:pic>
        <p:nvPicPr>
          <p:cNvPr id="38" name="Image 22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429000" y="10405872"/>
            <a:ext cx="301752" cy="301752"/>
          </a:xfrm>
          <a:prstGeom prst="rect">
            <a:avLst/>
          </a:prstGeom>
        </p:spPr>
      </p:pic>
      <p:pic>
        <p:nvPicPr>
          <p:cNvPr id="39" name="Image 23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403336" y="7214616"/>
            <a:ext cx="228600" cy="228600"/>
          </a:xfrm>
          <a:prstGeom prst="rect">
            <a:avLst/>
          </a:prstGeom>
        </p:spPr>
      </p:pic>
      <p:pic>
        <p:nvPicPr>
          <p:cNvPr id="40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3158216" y="10387584"/>
            <a:ext cx="201168" cy="256032"/>
          </a:xfrm>
          <a:prstGeom prst="rect">
            <a:avLst/>
          </a:prstGeom>
        </p:spPr>
      </p:pic>
      <p:pic>
        <p:nvPicPr>
          <p:cNvPr id="41" name="Image 25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8114264" y="7159752"/>
            <a:ext cx="256032" cy="283464"/>
          </a:xfrm>
          <a:prstGeom prst="rect">
            <a:avLst/>
          </a:prstGeom>
        </p:spPr>
      </p:pic>
      <p:pic>
        <p:nvPicPr>
          <p:cNvPr id="42" name="Image 2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2843784" y="9089136"/>
            <a:ext cx="320040" cy="320040"/>
          </a:xfrm>
          <a:prstGeom prst="rect">
            <a:avLst/>
          </a:prstGeom>
        </p:spPr>
      </p:pic>
      <p:pic>
        <p:nvPicPr>
          <p:cNvPr id="43" name="Image 27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935224" y="9180576"/>
            <a:ext cx="137160" cy="137160"/>
          </a:xfrm>
          <a:prstGeom prst="rect">
            <a:avLst/>
          </a:prstGeom>
        </p:spPr>
      </p:pic>
      <p:sp>
        <p:nvSpPr>
          <p:cNvPr id="44" name="Text 14"/>
          <p:cNvSpPr/>
          <p:nvPr/>
        </p:nvSpPr>
        <p:spPr>
          <a:xfrm rot="21600000">
            <a:off x="4169664" y="4709160"/>
            <a:ext cx="16056864" cy="12618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实验分为环境搭建与分类器（第1周）、计算引擎1（第1周）、计算引擎2（第2周）、推理引擎3（第3、4周）和实验报告（第4周）。按照推荐流程完成实验，确保每个阶段的任务按时完成。</a:t>
            </a:r>
            <a:endParaRPr lang="en-US" sz="2800" dirty="0"/>
          </a:p>
        </p:txBody>
      </p:sp>
      <p:sp>
        <p:nvSpPr>
          <p:cNvPr id="45" name="Text 15"/>
          <p:cNvSpPr/>
          <p:nvPr/>
        </p:nvSpPr>
        <p:spPr>
          <a:xfrm rot="21600000">
            <a:off x="10451592" y="373075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实验流程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2212848" y="4096512"/>
            <a:ext cx="19604736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ONE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8458200" y="6300216"/>
            <a:ext cx="7114032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实验目的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576072" y="4096512"/>
            <a:ext cx="22869144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SEVEN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9025128" y="6300216"/>
            <a:ext cx="5989320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思考题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3576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自定义分类器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 rot="21600000">
            <a:off x="16431768" y="11128248"/>
            <a:ext cx="2807208" cy="52120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080"/>
              </a:lnSpc>
              <a:buNone/>
            </a:pPr>
            <a:r>
              <a:rPr lang="en-US" sz="34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分类设计</a:t>
            </a:r>
            <a:endParaRPr lang="en-US" sz="3400" dirty="0"/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4621256" y="4398264"/>
            <a:ext cx="6391656" cy="5541264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164056" y="4791456"/>
            <a:ext cx="1773936" cy="1773936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173200" y="7836408"/>
            <a:ext cx="1773936" cy="1773936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9549872" y="4791456"/>
            <a:ext cx="1773936" cy="1773936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9559016" y="7836408"/>
            <a:ext cx="1773936" cy="1773936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6587216" y="5843016"/>
            <a:ext cx="2459736" cy="2459736"/>
          </a:xfrm>
          <a:prstGeom prst="rect">
            <a:avLst/>
          </a:prstGeom>
        </p:spPr>
      </p:pic>
      <p:sp>
        <p:nvSpPr>
          <p:cNvPr id="13" name="Text 2"/>
          <p:cNvSpPr/>
          <p:nvPr/>
        </p:nvSpPr>
        <p:spPr>
          <a:xfrm rot="21600000">
            <a:off x="19632168" y="5541264"/>
            <a:ext cx="1655064" cy="30175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分类逻辑</a:t>
            </a:r>
            <a:endParaRPr lang="en-US" sz="2000" dirty="0"/>
          </a:p>
        </p:txBody>
      </p:sp>
      <p:sp>
        <p:nvSpPr>
          <p:cNvPr id="14" name="Text 3"/>
          <p:cNvSpPr/>
          <p:nvPr/>
        </p:nvSpPr>
        <p:spPr>
          <a:xfrm rot="21600000">
            <a:off x="19632168" y="8577072"/>
            <a:ext cx="1655064" cy="30175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分词方法</a:t>
            </a:r>
            <a:endParaRPr lang="en-US" sz="2000" dirty="0"/>
          </a:p>
        </p:txBody>
      </p:sp>
      <p:sp>
        <p:nvSpPr>
          <p:cNvPr id="15" name="Text 4"/>
          <p:cNvSpPr/>
          <p:nvPr/>
        </p:nvSpPr>
        <p:spPr>
          <a:xfrm rot="21600000">
            <a:off x="14237208" y="8577072"/>
            <a:ext cx="1655064" cy="30175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优化策略</a:t>
            </a:r>
            <a:endParaRPr lang="en-US" sz="2000" dirty="0"/>
          </a:p>
        </p:txBody>
      </p:sp>
      <p:sp>
        <p:nvSpPr>
          <p:cNvPr id="16" name="Text 5"/>
          <p:cNvSpPr/>
          <p:nvPr/>
        </p:nvSpPr>
        <p:spPr>
          <a:xfrm rot="21600000">
            <a:off x="14228064" y="5541264"/>
            <a:ext cx="1655064" cy="30175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实验验证</a:t>
            </a:r>
            <a:endParaRPr lang="en-US" sz="2000" dirty="0"/>
          </a:p>
        </p:txBody>
      </p:sp>
      <p:pic>
        <p:nvPicPr>
          <p:cNvPr id="17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00000">
            <a:off x="15937992" y="7909560"/>
            <a:ext cx="329184" cy="256032"/>
          </a:xfrm>
          <a:prstGeom prst="rect">
            <a:avLst/>
          </a:prstGeom>
        </p:spPr>
      </p:pic>
      <p:pic>
        <p:nvPicPr>
          <p:cNvPr id="18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00000">
            <a:off x="16139160" y="6035040"/>
            <a:ext cx="329184" cy="256032"/>
          </a:xfrm>
          <a:prstGeom prst="rect">
            <a:avLst/>
          </a:prstGeom>
        </p:spPr>
      </p:pic>
      <p:pic>
        <p:nvPicPr>
          <p:cNvPr id="19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00000">
            <a:off x="19101816" y="6135624"/>
            <a:ext cx="329184" cy="256032"/>
          </a:xfrm>
          <a:prstGeom prst="rect">
            <a:avLst/>
          </a:prstGeom>
        </p:spPr>
      </p:pic>
      <p:pic>
        <p:nvPicPr>
          <p:cNvPr id="20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0">
            <a:off x="19302984" y="7900416"/>
            <a:ext cx="329184" cy="256032"/>
          </a:xfrm>
          <a:prstGeom prst="rect">
            <a:avLst/>
          </a:prstGeom>
        </p:spPr>
      </p:pic>
      <p:sp>
        <p:nvSpPr>
          <p:cNvPr id="21" name="Text 6"/>
          <p:cNvSpPr/>
          <p:nvPr/>
        </p:nvSpPr>
        <p:spPr>
          <a:xfrm rot="21600000">
            <a:off x="16971264" y="6903720"/>
            <a:ext cx="1673352" cy="3657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分类器</a:t>
            </a:r>
            <a:endParaRPr lang="en-US" sz="2400" dirty="0"/>
          </a:p>
        </p:txBody>
      </p:sp>
      <p:sp>
        <p:nvSpPr>
          <p:cNvPr id="22" name="Text 7"/>
          <p:cNvSpPr/>
          <p:nvPr/>
        </p:nvSpPr>
        <p:spPr>
          <a:xfrm rot="21600000">
            <a:off x="2404872" y="7708392"/>
            <a:ext cx="9144000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鼓励在分类器设计中引入新的算法或优化策略，例如使用更复杂的神经网络结构或引入外部知识库。通过实验验证创新思路的有效性。</a:t>
            </a:r>
            <a:endParaRPr lang="en-US" sz="2600" dirty="0"/>
          </a:p>
        </p:txBody>
      </p:sp>
      <p:sp>
        <p:nvSpPr>
          <p:cNvPr id="23" name="Text 8"/>
          <p:cNvSpPr/>
          <p:nvPr/>
        </p:nvSpPr>
        <p:spPr>
          <a:xfrm rot="21600000">
            <a:off x="2404872" y="6839712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创新思路</a:t>
            </a:r>
            <a:endParaRPr lang="en-US" sz="3900" dirty="0"/>
          </a:p>
        </p:txBody>
      </p:sp>
      <p:pic>
        <p:nvPicPr>
          <p:cNvPr id="24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700784" y="6958584"/>
            <a:ext cx="283464" cy="301752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 rot="21600000">
            <a:off x="2404872" y="4764024"/>
            <a:ext cx="9144000" cy="11430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尝试完成Your_own_classify.py，实现自定义分类器。通过修改分类逻辑和分词方法，提升分类器的准确性和泛化能力。</a:t>
            </a:r>
            <a:endParaRPr lang="en-US" sz="2600" dirty="0"/>
          </a:p>
        </p:txBody>
      </p:sp>
      <p:sp>
        <p:nvSpPr>
          <p:cNvPr id="26" name="Text 10"/>
          <p:cNvSpPr/>
          <p:nvPr/>
        </p:nvSpPr>
        <p:spPr>
          <a:xfrm rot="21600000">
            <a:off x="2404872" y="3895344"/>
            <a:ext cx="3721608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分类器设计</a:t>
            </a:r>
            <a:endParaRPr lang="en-US" sz="3900" dirty="0"/>
          </a:p>
        </p:txBody>
      </p:sp>
      <p:pic>
        <p:nvPicPr>
          <p:cNvPr id="27" name="Image 1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700784" y="4014216"/>
            <a:ext cx="283464" cy="301752"/>
          </a:xfrm>
          <a:prstGeom prst="rect">
            <a:avLst/>
          </a:prstGeom>
        </p:spPr>
      </p:pic>
      <p:sp>
        <p:nvSpPr>
          <p:cNvPr id="28" name="Text 11"/>
          <p:cNvSpPr/>
          <p:nvPr/>
        </p:nvSpPr>
        <p:spPr>
          <a:xfrm rot="21600000">
            <a:off x="2404872" y="10652760"/>
            <a:ext cx="9144000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在测试集上验证自定义分类器的性能，分析其在不同类型问题上的表现。通过调参和优化，确保分类器在测试集上的正确率达到预期。</a:t>
            </a:r>
            <a:endParaRPr lang="en-US" sz="2600" dirty="0"/>
          </a:p>
        </p:txBody>
      </p:sp>
      <p:sp>
        <p:nvSpPr>
          <p:cNvPr id="29" name="Text 12"/>
          <p:cNvSpPr/>
          <p:nvPr/>
        </p:nvSpPr>
        <p:spPr>
          <a:xfrm rot="21600000">
            <a:off x="2404872" y="979322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实验验证</a:t>
            </a:r>
            <a:endParaRPr lang="en-US" sz="3900" dirty="0"/>
          </a:p>
        </p:txBody>
      </p:sp>
      <p:pic>
        <p:nvPicPr>
          <p:cNvPr id="30" name="Image 1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700784" y="9902952"/>
            <a:ext cx="283464" cy="301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758952" y="4096512"/>
            <a:ext cx="22530816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EIGHT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8458200" y="6300216"/>
            <a:ext cx="7114032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问题解决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83330" y="1025525"/>
            <a:ext cx="8128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6373368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环境配置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71016" y="4535424"/>
            <a:ext cx="9473184" cy="698601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22808" y="4700016"/>
            <a:ext cx="320040" cy="320040"/>
          </a:xfrm>
          <a:prstGeom prst="rect">
            <a:avLst/>
          </a:prstGeom>
        </p:spPr>
      </p:pic>
      <p:sp>
        <p:nvSpPr>
          <p:cNvPr id="8" name="Text 1"/>
          <p:cNvSpPr/>
          <p:nvPr>
            <p:custDataLst>
              <p:tags r:id="rId7"/>
            </p:custDataLst>
          </p:nvPr>
        </p:nvSpPr>
        <p:spPr>
          <a:xfrm rot="21600000">
            <a:off x="14173200" y="5541264"/>
            <a:ext cx="8942832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在环境配置过程中，可能会遇到Python版本不兼容、依赖库安装失败等问题。建议查阅官方文档或联系助教，确保环境配置正确。</a:t>
            </a:r>
            <a:endParaRPr lang="en-US" sz="2800" dirty="0"/>
          </a:p>
        </p:txBody>
      </p:sp>
      <p:sp>
        <p:nvSpPr>
          <p:cNvPr id="9" name="Text 2"/>
          <p:cNvSpPr/>
          <p:nvPr>
            <p:custDataLst>
              <p:tags r:id="rId8"/>
            </p:custDataLst>
          </p:nvPr>
        </p:nvSpPr>
        <p:spPr>
          <a:xfrm rot="21600000">
            <a:off x="14173200" y="457200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环境问题</a:t>
            </a:r>
            <a:endParaRPr lang="en-US" sz="42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22808" y="8741664"/>
            <a:ext cx="320040" cy="320040"/>
          </a:xfrm>
          <a:prstGeom prst="rect">
            <a:avLst/>
          </a:prstGeom>
        </p:spPr>
      </p:pic>
      <p:sp>
        <p:nvSpPr>
          <p:cNvPr id="11" name="Text 3"/>
          <p:cNvSpPr/>
          <p:nvPr>
            <p:custDataLst>
              <p:tags r:id="rId9"/>
            </p:custDataLst>
          </p:nvPr>
        </p:nvSpPr>
        <p:spPr>
          <a:xfrm rot="21600000">
            <a:off x="14173200" y="9573768"/>
            <a:ext cx="8942832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在集群环境中，可能会遇到登录节点失败、Docker容器启动错误等问题。参考附录中的集群使用教程，按照步骤逐步排查和解决问题。</a:t>
            </a:r>
            <a:endParaRPr lang="en-US" sz="2800" dirty="0"/>
          </a:p>
        </p:txBody>
      </p:sp>
      <p:sp>
        <p:nvSpPr>
          <p:cNvPr id="12" name="Text 4"/>
          <p:cNvSpPr/>
          <p:nvPr>
            <p:custDataLst>
              <p:tags r:id="rId10"/>
            </p:custDataLst>
          </p:nvPr>
        </p:nvSpPr>
        <p:spPr>
          <a:xfrm rot="21600000">
            <a:off x="14173200" y="8613648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集群使用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感谢观看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3576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分类模型初探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755648" y="7013448"/>
            <a:ext cx="20875752" cy="547725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 rot="21600000">
            <a:off x="4169664" y="4709160"/>
            <a:ext cx="16056864" cy="12618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通过实验初步了解分类模型的基本原理和应用场景，</a:t>
            </a:r>
            <a:r>
              <a:rPr lang="zh-CN" alt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了解</a:t>
            </a: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如何将自然语言问题</a:t>
            </a:r>
            <a:r>
              <a:rPr lang="zh-CN" alt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匹配</a:t>
            </a: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为可计算指令流。在实验中，分类器将问题分类为特定类型，并调用相应的计算引擎进行处理。</a:t>
            </a:r>
            <a:endParaRPr lang="en-US" sz="2800" dirty="0"/>
          </a:p>
        </p:txBody>
      </p:sp>
      <p:sp>
        <p:nvSpPr>
          <p:cNvPr id="8" name="Text 2"/>
          <p:cNvSpPr/>
          <p:nvPr/>
        </p:nvSpPr>
        <p:spPr>
          <a:xfrm rot="21600000">
            <a:off x="10451592" y="373075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初步了解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3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7370064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超参数调优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578840" y="3712464"/>
            <a:ext cx="8357616" cy="354787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6258032" y="3419856"/>
            <a:ext cx="2999232" cy="59436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6952976" y="3511296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默认</a:t>
            </a:r>
            <a:endParaRPr lang="en-US" sz="2800" dirty="0"/>
          </a:p>
        </p:txBody>
      </p:sp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578840" y="7379208"/>
            <a:ext cx="8357616" cy="3547872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6258032" y="10634472"/>
            <a:ext cx="2999232" cy="594360"/>
          </a:xfrm>
          <a:prstGeom prst="rect">
            <a:avLst/>
          </a:prstGeom>
        </p:spPr>
      </p:pic>
      <p:sp>
        <p:nvSpPr>
          <p:cNvPr id="11" name="Text 2"/>
          <p:cNvSpPr/>
          <p:nvPr/>
        </p:nvSpPr>
        <p:spPr>
          <a:xfrm rot="21600000">
            <a:off x="16952976" y="10725912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调优</a:t>
            </a:r>
            <a:endParaRPr lang="en-US" sz="2800" dirty="0"/>
          </a:p>
        </p:txBody>
      </p:sp>
      <p:sp>
        <p:nvSpPr>
          <p:cNvPr id="12" name="Text 3"/>
          <p:cNvSpPr/>
          <p:nvPr/>
        </p:nvSpPr>
        <p:spPr>
          <a:xfrm rot="21600000">
            <a:off x="16349472" y="11686032"/>
            <a:ext cx="2807208" cy="52120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080"/>
              </a:lnSpc>
              <a:buNone/>
            </a:pPr>
            <a:r>
              <a:rPr lang="en-US" sz="34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调优对比</a:t>
            </a:r>
            <a:endParaRPr lang="en-US" sz="3400" dirty="0"/>
          </a:p>
        </p:txBody>
      </p:sp>
      <p:sp>
        <p:nvSpPr>
          <p:cNvPr id="13" name="Text 4"/>
          <p:cNvSpPr/>
          <p:nvPr/>
        </p:nvSpPr>
        <p:spPr>
          <a:xfrm rot="21600000">
            <a:off x="17080992" y="6263640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不稳定</a:t>
            </a:r>
            <a:endParaRPr lang="en-US" sz="2800" dirty="0"/>
          </a:p>
        </p:txBody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6523208" y="6291072"/>
            <a:ext cx="283464" cy="356616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 rot="21600000">
            <a:off x="17145000" y="9701784"/>
            <a:ext cx="1600200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B7C399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稳定</a:t>
            </a:r>
            <a:endParaRPr lang="en-US" sz="2800" dirty="0"/>
          </a:p>
        </p:txBody>
      </p:sp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6495776" y="9701784"/>
            <a:ext cx="384048" cy="402336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 rot="21600000">
            <a:off x="17080992" y="4462272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低精度</a:t>
            </a:r>
            <a:endParaRPr lang="en-US" sz="2800" dirty="0"/>
          </a:p>
        </p:txBody>
      </p:sp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6450056" y="4462272"/>
            <a:ext cx="384048" cy="384048"/>
          </a:xfrm>
          <a:prstGeom prst="rect">
            <a:avLst/>
          </a:prstGeom>
        </p:spPr>
      </p:pic>
      <p:sp>
        <p:nvSpPr>
          <p:cNvPr id="19" name="Text 7"/>
          <p:cNvSpPr/>
          <p:nvPr/>
        </p:nvSpPr>
        <p:spPr>
          <a:xfrm rot="21600000">
            <a:off x="17080992" y="5358384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A8C4E4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慢收敛</a:t>
            </a:r>
            <a:endParaRPr lang="en-US" sz="2800" dirty="0"/>
          </a:p>
        </p:txBody>
      </p:sp>
      <p:pic>
        <p:nvPicPr>
          <p:cNvPr id="20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6486632" y="5394960"/>
            <a:ext cx="320040" cy="356616"/>
          </a:xfrm>
          <a:prstGeom prst="rect">
            <a:avLst/>
          </a:prstGeom>
        </p:spPr>
      </p:pic>
      <p:pic>
        <p:nvPicPr>
          <p:cNvPr id="21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6495776" y="7946136"/>
            <a:ext cx="402336" cy="402336"/>
          </a:xfrm>
          <a:prstGeom prst="rect">
            <a:avLst/>
          </a:prstGeom>
        </p:spPr>
      </p:pic>
      <p:sp>
        <p:nvSpPr>
          <p:cNvPr id="22" name="Text 8"/>
          <p:cNvSpPr/>
          <p:nvPr/>
        </p:nvSpPr>
        <p:spPr>
          <a:xfrm rot="21600000">
            <a:off x="17145000" y="7955280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B7C399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高精度</a:t>
            </a:r>
            <a:endParaRPr lang="en-US" sz="2800" dirty="0"/>
          </a:p>
        </p:txBody>
      </p:sp>
      <p:sp>
        <p:nvSpPr>
          <p:cNvPr id="23" name="Text 9"/>
          <p:cNvSpPr/>
          <p:nvPr/>
        </p:nvSpPr>
        <p:spPr>
          <a:xfrm rot="21600000">
            <a:off x="17145000" y="8842248"/>
            <a:ext cx="1956816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800" dirty="0">
                <a:solidFill>
                  <a:srgbClr val="B7C399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快收敛</a:t>
            </a:r>
            <a:endParaRPr lang="en-US" sz="2800" dirty="0"/>
          </a:p>
        </p:txBody>
      </p:sp>
      <p:pic>
        <p:nvPicPr>
          <p:cNvPr id="2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6523208" y="8860536"/>
            <a:ext cx="356616" cy="356616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 rot="21600000">
            <a:off x="2404872" y="7708392"/>
            <a:ext cx="9144000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了解算法框架中不同模块的设计思路，学会根据具体任务需求对模块进行调整和优化。通过实验，分析不同模块对算法性能的影响。</a:t>
            </a:r>
            <a:endParaRPr lang="en-US" sz="2600" dirty="0"/>
          </a:p>
        </p:txBody>
      </p:sp>
      <p:sp>
        <p:nvSpPr>
          <p:cNvPr id="26" name="Text 11"/>
          <p:cNvSpPr/>
          <p:nvPr/>
        </p:nvSpPr>
        <p:spPr>
          <a:xfrm rot="21600000">
            <a:off x="2404872" y="6839712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模块设计</a:t>
            </a:r>
            <a:endParaRPr lang="en-US" sz="3900" dirty="0"/>
          </a:p>
        </p:txBody>
      </p:sp>
      <p:pic>
        <p:nvPicPr>
          <p:cNvPr id="27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700784" y="6958584"/>
            <a:ext cx="283464" cy="301752"/>
          </a:xfrm>
          <a:prstGeom prst="rect">
            <a:avLst/>
          </a:prstGeom>
        </p:spPr>
      </p:pic>
      <p:sp>
        <p:nvSpPr>
          <p:cNvPr id="28" name="Text 12"/>
          <p:cNvSpPr/>
          <p:nvPr/>
        </p:nvSpPr>
        <p:spPr>
          <a:xfrm rot="21600000">
            <a:off x="2404872" y="4764024"/>
            <a:ext cx="9144000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学会在算法框架中对超参数进行调优，分析不同超参数对模型性能的影响，确保模型能够高效收敛。通过实验，掌握如何根据需求调整算法中的超参数。</a:t>
            </a:r>
            <a:endParaRPr lang="en-US" sz="2600" dirty="0"/>
          </a:p>
        </p:txBody>
      </p:sp>
      <p:sp>
        <p:nvSpPr>
          <p:cNvPr id="29" name="Text 13"/>
          <p:cNvSpPr/>
          <p:nvPr/>
        </p:nvSpPr>
        <p:spPr>
          <a:xfrm rot="21600000">
            <a:off x="2404872" y="3895344"/>
            <a:ext cx="3227832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调优目标</a:t>
            </a:r>
            <a:endParaRPr lang="en-US" sz="3900" dirty="0"/>
          </a:p>
        </p:txBody>
      </p:sp>
      <p:pic>
        <p:nvPicPr>
          <p:cNvPr id="30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700784" y="4014216"/>
            <a:ext cx="283464" cy="301752"/>
          </a:xfrm>
          <a:prstGeom prst="rect">
            <a:avLst/>
          </a:prstGeom>
        </p:spPr>
      </p:pic>
      <p:sp>
        <p:nvSpPr>
          <p:cNvPr id="31" name="Text 14"/>
          <p:cNvSpPr/>
          <p:nvPr/>
        </p:nvSpPr>
        <p:spPr>
          <a:xfrm rot="21600000">
            <a:off x="2404872" y="10652760"/>
            <a:ext cx="9144000" cy="17190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470"/>
              </a:lnSpc>
              <a:buNone/>
            </a:pPr>
            <a:r>
              <a:rPr lang="en-US" sz="26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通过对算法收敛性的分析，掌握如何判断模型是否达到最优性能。实验中将通过调整超参数和模块设计，观察算法的收敛情况。</a:t>
            </a:r>
            <a:endParaRPr lang="en-US" sz="2600" dirty="0"/>
          </a:p>
        </p:txBody>
      </p:sp>
      <p:sp>
        <p:nvSpPr>
          <p:cNvPr id="32" name="Text 15"/>
          <p:cNvSpPr/>
          <p:nvPr/>
        </p:nvSpPr>
        <p:spPr>
          <a:xfrm rot="21600000">
            <a:off x="2404872" y="9793224"/>
            <a:ext cx="3721608" cy="59436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680"/>
              </a:lnSpc>
              <a:buNone/>
            </a:pPr>
            <a:r>
              <a:rPr lang="en-US" sz="39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收敛性分析</a:t>
            </a:r>
            <a:endParaRPr lang="en-US" sz="3900" dirty="0"/>
          </a:p>
        </p:txBody>
      </p:sp>
      <p:pic>
        <p:nvPicPr>
          <p:cNvPr id="33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700784" y="9902952"/>
            <a:ext cx="283464" cy="301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3576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符号推理认识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801600" y="5614416"/>
            <a:ext cx="2157984" cy="218541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432536" y="6336792"/>
            <a:ext cx="877824" cy="749808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 rot="21600000">
            <a:off x="15407640" y="6757416"/>
            <a:ext cx="7744968" cy="251460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了解数学综合推理引擎的工作原理，掌握如何将符号推理与数值计算相结合，解决复杂的数学问题。通过实验，初步认识综合推理引擎的应用场景。</a:t>
            </a:r>
            <a:endParaRPr lang="en-US" sz="2800" dirty="0"/>
          </a:p>
        </p:txBody>
      </p:sp>
      <p:sp>
        <p:nvSpPr>
          <p:cNvPr id="9" name="Text 2"/>
          <p:cNvSpPr/>
          <p:nvPr/>
        </p:nvSpPr>
        <p:spPr>
          <a:xfrm rot="21600000">
            <a:off x="15407640" y="578815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综合推理</a:t>
            </a:r>
            <a:endParaRPr lang="en-US" sz="4200" dirty="0"/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34440" y="5605272"/>
            <a:ext cx="2157984" cy="2176272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947672" y="6300216"/>
            <a:ext cx="749808" cy="749808"/>
          </a:xfrm>
          <a:prstGeom prst="rect">
            <a:avLst/>
          </a:prstGeom>
        </p:spPr>
      </p:pic>
      <p:sp>
        <p:nvSpPr>
          <p:cNvPr id="12" name="Text 3"/>
          <p:cNvSpPr/>
          <p:nvPr/>
        </p:nvSpPr>
        <p:spPr>
          <a:xfrm rot="21600000">
            <a:off x="3831336" y="6729984"/>
            <a:ext cx="7744968" cy="188366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通过实验了解符号推理的基本概念，掌握如何利用符号推理引擎进行数学问题的求解。实验中将通过符号推理引擎处理不同类型的数学问题。</a:t>
            </a:r>
            <a:endParaRPr lang="en-US" sz="2800" dirty="0"/>
          </a:p>
        </p:txBody>
      </p:sp>
      <p:sp>
        <p:nvSpPr>
          <p:cNvPr id="13" name="Text 4"/>
          <p:cNvSpPr/>
          <p:nvPr/>
        </p:nvSpPr>
        <p:spPr>
          <a:xfrm rot="21600000">
            <a:off x="3831336" y="576072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符号推理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 rot="21600000">
            <a:off x="1472184" y="4096512"/>
            <a:ext cx="21104352" cy="2935224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3090"/>
              </a:lnSpc>
              <a:buNone/>
            </a:pPr>
            <a:r>
              <a:rPr lang="en-US" sz="19200" kern="0" spc="481" dirty="0">
                <a:solidFill>
                  <a:srgbClr val="FFFFFF"/>
                </a:solidFill>
                <a:latin typeface="MeronaIsland-Regular" pitchFamily="34" charset="0"/>
                <a:ea typeface="MeronaIsland-Regular" pitchFamily="34" charset="-122"/>
                <a:cs typeface="MeronaIsland-Regular" pitchFamily="34" charset="-120"/>
              </a:rPr>
              <a:t>PART TWO</a:t>
            </a:r>
            <a:endParaRPr lang="en-US" sz="19200" dirty="0"/>
          </a:p>
        </p:txBody>
      </p:sp>
      <p:sp>
        <p:nvSpPr>
          <p:cNvPr id="3" name="Text 1"/>
          <p:cNvSpPr/>
          <p:nvPr/>
        </p:nvSpPr>
        <p:spPr>
          <a:xfrm rot="21600000">
            <a:off x="2148840" y="886968"/>
            <a:ext cx="3438144" cy="38404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3000"/>
              </a:lnSpc>
              <a:buNone/>
            </a:pP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7864" y="914400"/>
            <a:ext cx="283464" cy="28346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0744" y="914400"/>
            <a:ext cx="283464" cy="28346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93992" y="5431536"/>
            <a:ext cx="10442448" cy="29077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 rot="21271200">
            <a:off x="8458200" y="6300216"/>
            <a:ext cx="7114032" cy="12527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9860"/>
              </a:lnSpc>
              <a:buNone/>
            </a:pPr>
            <a:r>
              <a:rPr lang="en-US" sz="8200" kern="0" spc="616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实验原理</a:t>
            </a:r>
            <a:endParaRPr lang="en-US" sz="8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7370064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分类器介绍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9436608" y="4809744"/>
            <a:ext cx="5577840" cy="555955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00000">
            <a:off x="9427464" y="5157216"/>
            <a:ext cx="5577840" cy="555955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586216" y="4315968"/>
            <a:ext cx="7260336" cy="7260336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 rot="21600000">
            <a:off x="1700784" y="6976872"/>
            <a:ext cx="6044184" cy="313639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分类器作为智能系统的前端处理模块，其核心目标是将非结构化的实验问题转化为结构化的可计算指令流。通过训练模型对实验数据集中的问题进行分类，提取相关信息并输入计算引擎。</a:t>
            </a:r>
            <a:endParaRPr lang="en-US" sz="2800" dirty="0"/>
          </a:p>
        </p:txBody>
      </p:sp>
      <p:sp>
        <p:nvSpPr>
          <p:cNvPr id="10" name="Text 2"/>
          <p:cNvSpPr/>
          <p:nvPr/>
        </p:nvSpPr>
        <p:spPr>
          <a:xfrm rot="21600000">
            <a:off x="1700784" y="5989320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前端处理</a:t>
            </a:r>
            <a:endParaRPr lang="en-US" sz="4200" dirty="0"/>
          </a:p>
        </p:txBody>
      </p:sp>
      <p:sp>
        <p:nvSpPr>
          <p:cNvPr id="11" name="Text 3"/>
          <p:cNvSpPr/>
          <p:nvPr/>
        </p:nvSpPr>
        <p:spPr>
          <a:xfrm rot="21600000">
            <a:off x="16660368" y="6986016"/>
            <a:ext cx="6044184" cy="313639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在教育领域，分类器可以将自然语言问题（如“求二次函数顶点”）分类为“代数→二次函数→求顶点”，并调用符号引擎生成步骤，验证输出结果的正确性。</a:t>
            </a:r>
            <a:endParaRPr lang="en-US" sz="2800" dirty="0"/>
          </a:p>
        </p:txBody>
      </p:sp>
      <p:sp>
        <p:nvSpPr>
          <p:cNvPr id="12" name="Text 4"/>
          <p:cNvSpPr/>
          <p:nvPr/>
        </p:nvSpPr>
        <p:spPr>
          <a:xfrm rot="21600000">
            <a:off x="16660368" y="6007608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教育应用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264" y="1143000"/>
            <a:ext cx="585216" cy="5852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1016" y="1572768"/>
            <a:ext cx="457200" cy="457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 rot="21600000">
            <a:off x="1636776" y="914400"/>
            <a:ext cx="8357616" cy="116128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l">
              <a:lnSpc>
                <a:spcPts val="9120"/>
              </a:lnSpc>
              <a:buNone/>
            </a:pPr>
            <a:r>
              <a:rPr lang="en-US" sz="7600" kern="0" spc="200" dirty="0">
                <a:solidFill>
                  <a:srgbClr val="CCCCCC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计算引擎功能</a:t>
            </a:r>
            <a:endParaRPr lang="en-US" sz="7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1792" y="12792456"/>
            <a:ext cx="23143464" cy="11887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 rot="21600000">
            <a:off x="19321272" y="9134856"/>
            <a:ext cx="1261872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输出</a:t>
            </a:r>
            <a:endParaRPr lang="en-US" sz="2200" dirty="0"/>
          </a:p>
        </p:txBody>
      </p:sp>
      <p:sp>
        <p:nvSpPr>
          <p:cNvPr id="7" name="Text 2"/>
          <p:cNvSpPr/>
          <p:nvPr/>
        </p:nvSpPr>
        <p:spPr>
          <a:xfrm rot="21600000">
            <a:off x="18406872" y="9738360"/>
            <a:ext cx="3090672" cy="27432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160"/>
              </a:lnSpc>
              <a:buNone/>
            </a:pPr>
            <a:r>
              <a:rPr lang="en-US" sz="1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返回计算结果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 rot="21600000">
            <a:off x="11091672" y="11283696"/>
            <a:ext cx="2313432" cy="42976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计算流程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 rot="21600000">
            <a:off x="14136624" y="9134856"/>
            <a:ext cx="1261872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计算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 rot="21600000">
            <a:off x="13222224" y="9738360"/>
            <a:ext cx="3090672" cy="27432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160"/>
              </a:lnSpc>
              <a:buNone/>
            </a:pPr>
            <a:r>
              <a:rPr lang="en-US" sz="1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调用计算</a:t>
            </a:r>
            <a:r>
              <a:rPr lang="zh-CN" altLang="en-US" sz="1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、推理</a:t>
            </a:r>
            <a:r>
              <a:rPr lang="en-US" sz="1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引擎求解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 rot="21600000">
            <a:off x="8942832" y="9144000"/>
            <a:ext cx="1261872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 rot="21600000">
            <a:off x="8028432" y="9747504"/>
            <a:ext cx="3090672" cy="27432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160"/>
              </a:lnSpc>
              <a:buNone/>
            </a:pPr>
            <a:r>
              <a:rPr lang="en-US" sz="1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分类器处理问题</a:t>
            </a:r>
            <a:endParaRPr lang="en-US" sz="1800" dirty="0"/>
          </a:p>
        </p:txBody>
      </p:sp>
      <p:sp>
        <p:nvSpPr>
          <p:cNvPr id="13" name="Text 8"/>
          <p:cNvSpPr/>
          <p:nvPr/>
        </p:nvSpPr>
        <p:spPr>
          <a:xfrm rot="21600000">
            <a:off x="3758184" y="9144000"/>
            <a:ext cx="1261872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输入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 rot="21600000">
            <a:off x="2834640" y="9747504"/>
            <a:ext cx="3136392" cy="27432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160"/>
              </a:lnSpc>
              <a:buNone/>
            </a:pPr>
            <a:r>
              <a:rPr lang="en-US" sz="1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接收自然语言问题</a:t>
            </a:r>
            <a:endParaRPr lang="en-US" sz="18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837944" y="6885432"/>
            <a:ext cx="20628864" cy="950976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837944" y="7516368"/>
            <a:ext cx="5120640" cy="1042416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13448" y="7507224"/>
            <a:ext cx="5120640" cy="1042416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207240" y="7507224"/>
            <a:ext cx="5120640" cy="1042416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 rot="21600000">
            <a:off x="3465576" y="7882128"/>
            <a:ext cx="1819656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问题输入</a:t>
            </a:r>
            <a:endParaRPr lang="en-US" sz="2200" dirty="0"/>
          </a:p>
        </p:txBody>
      </p:sp>
      <p:sp>
        <p:nvSpPr>
          <p:cNvPr id="20" name="Text 11"/>
          <p:cNvSpPr/>
          <p:nvPr/>
        </p:nvSpPr>
        <p:spPr>
          <a:xfrm rot="21600000">
            <a:off x="8650224" y="7863840"/>
            <a:ext cx="1819656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分类处理</a:t>
            </a:r>
            <a:endParaRPr lang="en-US" sz="2200" dirty="0"/>
          </a:p>
        </p:txBody>
      </p:sp>
      <p:sp>
        <p:nvSpPr>
          <p:cNvPr id="21" name="Text 12"/>
          <p:cNvSpPr/>
          <p:nvPr/>
        </p:nvSpPr>
        <p:spPr>
          <a:xfrm rot="21600000">
            <a:off x="13834872" y="7863840"/>
            <a:ext cx="1819656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数值计算</a:t>
            </a:r>
            <a:endParaRPr lang="en-US" sz="22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7382744" y="7507224"/>
            <a:ext cx="5129784" cy="1042416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 rot="21600000">
            <a:off x="19037808" y="7863840"/>
            <a:ext cx="1819656" cy="338328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264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结果输出</a:t>
            </a:r>
            <a:endParaRPr lang="en-US" sz="22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29768" y="9198864"/>
            <a:ext cx="2843784" cy="100584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605272" y="9198864"/>
            <a:ext cx="2843784" cy="100584"/>
          </a:xfrm>
          <a:prstGeom prst="rect">
            <a:avLst/>
          </a:prstGeom>
        </p:spPr>
      </p:pic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0799064" y="9198864"/>
            <a:ext cx="2843784" cy="100584"/>
          </a:xfrm>
          <a:prstGeom prst="rect">
            <a:avLst/>
          </a:prstGeom>
        </p:spPr>
      </p:pic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5974568" y="9198864"/>
            <a:ext cx="2843784" cy="100584"/>
          </a:xfrm>
          <a:prstGeom prst="rect">
            <a:avLst/>
          </a:prstGeom>
        </p:spPr>
      </p:pic>
      <p:sp>
        <p:nvSpPr>
          <p:cNvPr id="28" name="Text 14"/>
          <p:cNvSpPr/>
          <p:nvPr/>
        </p:nvSpPr>
        <p:spPr>
          <a:xfrm rot="21600000">
            <a:off x="4169664" y="4709160"/>
            <a:ext cx="16056864" cy="1261872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4930"/>
              </a:lnSpc>
              <a:buNone/>
            </a:pPr>
            <a:r>
              <a:rPr lang="en-US" sz="2800" dirty="0">
                <a:solidFill>
                  <a:srgbClr val="100C10"/>
                </a:solidFill>
                <a:latin typeface="SourceHanSerifCN-Regular" panose="02020400000000000000" pitchFamily="34" charset="-122"/>
                <a:ea typeface="SourceHanSerifCN-Regular" panose="02020400000000000000" pitchFamily="34" charset="-122"/>
                <a:cs typeface="SourceHanSerifCN-Regular" panose="02020400000000000000" pitchFamily="34" charset="-120"/>
              </a:rPr>
              <a:t>计算引擎支持一阶微分方程的数值解，包括欧拉法、改进欧拉法等主流数值方法。通过划分区间网格点，利用递推公式进行数值计算。</a:t>
            </a:r>
            <a:endParaRPr lang="en-US" sz="2800" dirty="0"/>
          </a:p>
        </p:txBody>
      </p:sp>
      <p:sp>
        <p:nvSpPr>
          <p:cNvPr id="29" name="Text 15"/>
          <p:cNvSpPr/>
          <p:nvPr/>
        </p:nvSpPr>
        <p:spPr>
          <a:xfrm rot="21600000">
            <a:off x="10451592" y="3730752"/>
            <a:ext cx="3465576" cy="640080"/>
          </a:xfrm>
          <a:prstGeom prst="rect">
            <a:avLst/>
          </a:prstGeom>
          <a:noFill/>
        </p:spPr>
        <p:txBody>
          <a:bodyPr vert="horz" wrap="square" rtlCol="0" anchor="ctr"/>
          <a:lstStyle/>
          <a:p>
            <a:pPr marL="0" indent="0" algn="ctr">
              <a:lnSpc>
                <a:spcPts val="5040"/>
              </a:lnSpc>
              <a:buNone/>
            </a:pPr>
            <a:r>
              <a:rPr lang="en-US" sz="4200" dirty="0">
                <a:solidFill>
                  <a:srgbClr val="100C10"/>
                </a:solidFill>
                <a:latin typeface="SourceHanSerifCN-SemiBold" panose="02020600000000000000" pitchFamily="34" charset="-122"/>
                <a:ea typeface="SourceHanSerifCN-SemiBold" panose="02020600000000000000" pitchFamily="34" charset="-122"/>
                <a:cs typeface="SourceHanSerifCN-SemiBold" panose="02020600000000000000" pitchFamily="34" charset="-120"/>
              </a:rPr>
              <a:t>数值分析</a:t>
            </a:r>
            <a:endParaRPr lang="en-US" sz="4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623.5200000000002,&quot;left&quot;:185.03999999999996,&quot;top&quot;:303.84000000000003,&quot;width&quot;:743.76}"/>
</p:tagLst>
</file>

<file path=ppt/tags/tag10.xml><?xml version="1.0" encoding="utf-8"?>
<p:tagLst xmlns:p="http://schemas.openxmlformats.org/presentationml/2006/main">
  <p:tag name="KSO_WM_DIAGRAM_VIRTUALLY_FRAME" val="{&quot;height&quot;:542.1600000000001,&quot;left&quot;:1116,&quot;top&quot;:360,&quot;width&quot;:704.1599999999999}"/>
</p:tagLst>
</file>

<file path=ppt/tags/tag2.xml><?xml version="1.0" encoding="utf-8"?>
<p:tagLst xmlns:p="http://schemas.openxmlformats.org/presentationml/2006/main">
  <p:tag name="KSO_WM_DIAGRAM_VIRTUALLY_FRAME" val="{&quot;height&quot;:623.5200000000002,&quot;left&quot;:185.03999999999996,&quot;top&quot;:303.84000000000003,&quot;width&quot;:743.76}"/>
</p:tagLst>
</file>

<file path=ppt/tags/tag3.xml><?xml version="1.0" encoding="utf-8"?>
<p:tagLst xmlns:p="http://schemas.openxmlformats.org/presentationml/2006/main">
  <p:tag name="KSO_WM_DIAGRAM_VIRTUALLY_FRAME" val="{&quot;height&quot;:623.5200000000002,&quot;left&quot;:185.03999999999996,&quot;top&quot;:303.84000000000003,&quot;width&quot;:743.76}"/>
</p:tagLst>
</file>

<file path=ppt/tags/tag4.xml><?xml version="1.0" encoding="utf-8"?>
<p:tagLst xmlns:p="http://schemas.openxmlformats.org/presentationml/2006/main">
  <p:tag name="KSO_WM_DIAGRAM_VIRTUALLY_FRAME" val="{&quot;height&quot;:623.5200000000002,&quot;left&quot;:185.03999999999996,&quot;top&quot;:303.84000000000003,&quot;width&quot;:743.76}"/>
</p:tagLst>
</file>

<file path=ppt/tags/tag5.xml><?xml version="1.0" encoding="utf-8"?>
<p:tagLst xmlns:p="http://schemas.openxmlformats.org/presentationml/2006/main">
  <p:tag name="KSO_WM_DIAGRAM_VIRTUALLY_FRAME" val="{&quot;height&quot;:623.5200000000002,&quot;left&quot;:185.03999999999996,&quot;top&quot;:303.84000000000003,&quot;width&quot;:743.76}"/>
</p:tagLst>
</file>

<file path=ppt/tags/tag6.xml><?xml version="1.0" encoding="utf-8"?>
<p:tagLst xmlns:p="http://schemas.openxmlformats.org/presentationml/2006/main">
  <p:tag name="KSO_WM_DIAGRAM_VIRTUALLY_FRAME" val="{&quot;height&quot;:623.5200000000002,&quot;left&quot;:185.03999999999996,&quot;top&quot;:303.84000000000003,&quot;width&quot;:743.76}"/>
</p:tagLst>
</file>

<file path=ppt/tags/tag7.xml><?xml version="1.0" encoding="utf-8"?>
<p:tagLst xmlns:p="http://schemas.openxmlformats.org/presentationml/2006/main">
  <p:tag name="KSO_WM_DIAGRAM_VIRTUALLY_FRAME" val="{&quot;height&quot;:542.1600000000001,&quot;left&quot;:1116,&quot;top&quot;:360,&quot;width&quot;:704.1599999999999}"/>
</p:tagLst>
</file>

<file path=ppt/tags/tag8.xml><?xml version="1.0" encoding="utf-8"?>
<p:tagLst xmlns:p="http://schemas.openxmlformats.org/presentationml/2006/main">
  <p:tag name="KSO_WM_DIAGRAM_VIRTUALLY_FRAME" val="{&quot;height&quot;:542.1600000000001,&quot;left&quot;:1116,&quot;top&quot;:360,&quot;width&quot;:704.1599999999999}"/>
</p:tagLst>
</file>

<file path=ppt/tags/tag9.xml><?xml version="1.0" encoding="utf-8"?>
<p:tagLst xmlns:p="http://schemas.openxmlformats.org/presentationml/2006/main">
  <p:tag name="KSO_WM_DIAGRAM_VIRTUALLY_FRAME" val="{&quot;height&quot;:542.1600000000001,&quot;left&quot;:1116,&quot;top&quot;:360,&quot;width&quot;:704.1599999999999}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ch03 16x9">
  <a:themeElements>
    <a:clrScheme name="自定义 16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2A78A8"/>
      </a:accent1>
      <a:accent2>
        <a:srgbClr val="559937"/>
      </a:accent2>
      <a:accent3>
        <a:srgbClr val="EBCA21"/>
      </a:accent3>
      <a:accent4>
        <a:srgbClr val="EB8D21"/>
      </a:accent4>
      <a:accent5>
        <a:srgbClr val="EB5638"/>
      </a:accent5>
      <a:accent6>
        <a:srgbClr val="3AAFB2"/>
      </a:accent6>
      <a:hlink>
        <a:srgbClr val="3A9CDB"/>
      </a:hlink>
      <a:folHlink>
        <a:srgbClr val="6E54AE"/>
      </a:folHlink>
    </a:clrScheme>
    <a:fontScheme name="自定义 3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3905</Words>
  <Application>WPS 演示</Application>
  <PresentationFormat>On-screen Show (16:9)</PresentationFormat>
  <Paragraphs>446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60" baseType="lpstr">
      <vt:lpstr>Arial</vt:lpstr>
      <vt:lpstr>宋体</vt:lpstr>
      <vt:lpstr>Wingdings</vt:lpstr>
      <vt:lpstr>SourceHanSansCN-Regular</vt:lpstr>
      <vt:lpstr>SourceHanSansCN-Regular</vt:lpstr>
      <vt:lpstr>SourceHanSansCN-Normal</vt:lpstr>
      <vt:lpstr>SourceHanSansCN-Normal</vt:lpstr>
      <vt:lpstr>MeronaIsland-Regular</vt:lpstr>
      <vt:lpstr>MeronaIsland-Regular</vt:lpstr>
      <vt:lpstr>MeronaIsland-Regular</vt:lpstr>
      <vt:lpstr>SourceHanSerifCN-SemiBold</vt:lpstr>
      <vt:lpstr>SourceHanSerifCN-SemiBold</vt:lpstr>
      <vt:lpstr>SourceHanSerifCN-Regular</vt:lpstr>
      <vt:lpstr>SourceHanSerifCN-Regular</vt:lpstr>
      <vt:lpstr>Calibri</vt:lpstr>
      <vt:lpstr>微软雅黑</vt:lpstr>
      <vt:lpstr>Arial Unicode MS</vt:lpstr>
      <vt:lpstr>等线</vt:lpstr>
      <vt:lpstr>Wingdings 2</vt:lpstr>
      <vt:lpstr>微软雅黑 bold</vt:lpstr>
      <vt:lpstr>黑体</vt:lpstr>
      <vt:lpstr>Microsoft JhengHei UI</vt:lpstr>
      <vt:lpstr>Microsoft JhengHei UI Light</vt:lpstr>
      <vt:lpstr>PMingLiU-ExtB</vt:lpstr>
      <vt:lpstr>View</vt:lpstr>
      <vt:lpstr>teach03 16x9</vt:lpstr>
      <vt:lpstr>单击此处输入标题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寻觅</cp:lastModifiedBy>
  <cp:revision>14</cp:revision>
  <dcterms:created xsi:type="dcterms:W3CDTF">2025-05-09T01:27:00Z</dcterms:created>
  <dcterms:modified xsi:type="dcterms:W3CDTF">2025-05-09T11:26:29Z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4A299F7B57EC4F5BA9132C7D468A0244_13</vt:lpwstr>
  </property>
  <property fmtid="{D5CDD505-2E9C-101B-9397-08002B2CF9AE}" pid="3" name="KSOProductBuildVer">
    <vt:lpwstr>2052-12.1.0.20784</vt:lpwstr>
  </property>
</Properties>
</file>